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82" r:id="rId4"/>
    <p:sldId id="263" r:id="rId5"/>
    <p:sldId id="264" r:id="rId6"/>
    <p:sldId id="265" r:id="rId7"/>
    <p:sldId id="266" r:id="rId8"/>
    <p:sldId id="269" r:id="rId9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4172" autoAdjust="0"/>
    <p:restoredTop sz="82580" autoAdjust="0"/>
  </p:normalViewPr>
  <p:slideViewPr>
    <p:cSldViewPr snapToGrid="0">
      <p:cViewPr>
        <p:scale>
          <a:sx n="78" d="100"/>
          <a:sy n="78" d="100"/>
        </p:scale>
        <p:origin x="822" y="96"/>
      </p:cViewPr>
      <p:guideLst>
        <p:guide orient="horz" pos="3368"/>
        <p:guide pos="476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16b4128d4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16b4128d4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Fuze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delay.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0 ms = destroy the roof,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 ms = explode 3 meters below roof, perfect for single storey building,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25 ms = good for all other buildings, explode inside the building.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60 ms for BLU-109 only, for bunkers or more than 20m high buildings.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b="0" i="0" u="none" strike="noStrike" cap="none" dirty="0" smtClea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For all bombs in level bombing, without specific input like impact angle on JDAMs, the higher you drop the bomb, the higher the impact angle. It goes from around 30° at 5000' to 60° at 250000. So basically you for the release profile by indicating the desired angle of impact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 err="1" smtClean="0"/>
              <a:t>Collateral</a:t>
            </a:r>
            <a:r>
              <a:rPr lang="nb-NO" baseline="0" dirty="0" smtClean="0"/>
              <a:t> </a:t>
            </a:r>
            <a:r>
              <a:rPr lang="nb-NO" baseline="0" dirty="0" err="1" smtClean="0"/>
              <a:t>Effect</a:t>
            </a:r>
            <a:r>
              <a:rPr lang="nb-NO" baseline="0" dirty="0" smtClean="0"/>
              <a:t> Radius (CER) is </a:t>
            </a:r>
            <a:r>
              <a:rPr lang="nb-NO" baseline="0" dirty="0" err="1" smtClean="0"/>
              <a:t>based</a:t>
            </a:r>
            <a:r>
              <a:rPr lang="nb-NO" baseline="0" dirty="0" smtClean="0"/>
              <a:t> in Risk </a:t>
            </a:r>
            <a:r>
              <a:rPr lang="nb-NO" baseline="0" dirty="0" err="1" smtClean="0"/>
              <a:t>Estimates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Distances</a:t>
            </a:r>
            <a:r>
              <a:rPr lang="nb-NO" baseline="0" dirty="0" smtClean="0"/>
              <a:t>.</a:t>
            </a:r>
            <a:endParaRPr lang="nb-NO" baseline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baseline="0" dirty="0" smtClean="0"/>
              <a:t>CER is </a:t>
            </a:r>
            <a:r>
              <a:rPr lang="nb-NO" baseline="0" dirty="0" err="1" smtClean="0"/>
              <a:t>based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on</a:t>
            </a:r>
            <a:r>
              <a:rPr lang="nb-NO" baseline="0" dirty="0" smtClean="0"/>
              <a:t> Risk </a:t>
            </a:r>
            <a:r>
              <a:rPr lang="nb-NO" baseline="0" dirty="0" err="1" smtClean="0"/>
              <a:t>Estimate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Distances</a:t>
            </a:r>
            <a:r>
              <a:rPr lang="nb-NO" baseline="0" dirty="0" smtClean="0"/>
              <a:t> (</a:t>
            </a:r>
            <a:r>
              <a:rPr lang="nb-NO" baseline="0" dirty="0" err="1" smtClean="0"/>
              <a:t>listed</a:t>
            </a:r>
            <a:r>
              <a:rPr lang="nb-NO" baseline="0" dirty="0" smtClean="0"/>
              <a:t> in SPINS).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nb-NO" baseline="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baseline="0" dirty="0" smtClean="0"/>
              <a:t>CDE 1: </a:t>
            </a:r>
            <a:r>
              <a:rPr lang="nb-NO" baseline="0" dirty="0" err="1" smtClean="0"/>
              <a:t>Military</a:t>
            </a:r>
            <a:r>
              <a:rPr lang="nb-NO" baseline="0" dirty="0" smtClean="0"/>
              <a:t> target (legal </a:t>
            </a:r>
            <a:r>
              <a:rPr lang="nb-NO" baseline="0" dirty="0" err="1" smtClean="0"/>
              <a:t>military</a:t>
            </a:r>
            <a:r>
              <a:rPr lang="nb-NO" baseline="0" dirty="0" smtClean="0"/>
              <a:t> target), </a:t>
            </a:r>
            <a:r>
              <a:rPr lang="nb-NO" baseline="0" dirty="0" err="1" smtClean="0"/>
              <a:t>no</a:t>
            </a:r>
            <a:r>
              <a:rPr lang="nb-NO" baseline="0" dirty="0" smtClean="0"/>
              <a:t> </a:t>
            </a:r>
            <a:r>
              <a:rPr lang="nb-NO" baseline="0" dirty="0" err="1" smtClean="0"/>
              <a:t>restriction</a:t>
            </a:r>
            <a:endParaRPr lang="nb-NO" baseline="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baseline="0" dirty="0" smtClean="0"/>
              <a:t>CDE 2: </a:t>
            </a:r>
            <a:r>
              <a:rPr lang="nb-NO" baseline="0" dirty="0" err="1" smtClean="0"/>
              <a:t>Structure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within</a:t>
            </a:r>
            <a:r>
              <a:rPr lang="nb-NO" baseline="0" dirty="0" smtClean="0"/>
              <a:t> CER, </a:t>
            </a:r>
            <a:r>
              <a:rPr lang="nb-NO" baseline="0" dirty="0" err="1" smtClean="0"/>
              <a:t>but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no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collateral</a:t>
            </a:r>
            <a:r>
              <a:rPr lang="nb-NO" baseline="0" dirty="0" smtClean="0"/>
              <a:t> </a:t>
            </a:r>
            <a:r>
              <a:rPr lang="nb-NO" baseline="0" dirty="0" err="1" smtClean="0"/>
              <a:t>issue</a:t>
            </a:r>
            <a:r>
              <a:rPr lang="nb-NO" baseline="0" dirty="0" smtClean="0"/>
              <a:t> (</a:t>
            </a:r>
            <a:r>
              <a:rPr lang="nb-NO" baseline="0" dirty="0" err="1" smtClean="0"/>
              <a:t>storage</a:t>
            </a:r>
            <a:r>
              <a:rPr lang="nb-NO" baseline="0" dirty="0" smtClean="0"/>
              <a:t>, hut, </a:t>
            </a:r>
            <a:r>
              <a:rPr lang="nb-NO" baseline="0" dirty="0" err="1" smtClean="0"/>
              <a:t>small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construction</a:t>
            </a:r>
            <a:r>
              <a:rPr lang="nb-NO" baseline="0" dirty="0" smtClean="0"/>
              <a:t>). No </a:t>
            </a:r>
            <a:r>
              <a:rPr lang="nb-NO" baseline="0" dirty="0" err="1" smtClean="0"/>
              <a:t>cluster</a:t>
            </a:r>
            <a:r>
              <a:rPr lang="nb-NO" baseline="0" dirty="0" smtClean="0"/>
              <a:t> </a:t>
            </a:r>
            <a:r>
              <a:rPr lang="nb-NO" baseline="0" dirty="0" err="1" smtClean="0"/>
              <a:t>munitions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allowed</a:t>
            </a:r>
            <a:r>
              <a:rPr lang="nb-NO" baseline="0" dirty="0" smtClean="0"/>
              <a:t> and FAH </a:t>
            </a:r>
            <a:r>
              <a:rPr lang="nb-NO" baseline="0" dirty="0" err="1" smtClean="0"/>
              <a:t>need</a:t>
            </a:r>
            <a:r>
              <a:rPr lang="nb-NO" baseline="0" dirty="0" smtClean="0"/>
              <a:t> to </a:t>
            </a:r>
            <a:r>
              <a:rPr lang="nb-NO" baseline="0" dirty="0" err="1" smtClean="0"/>
              <a:t>take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structure</a:t>
            </a:r>
            <a:r>
              <a:rPr lang="nb-NO" baseline="0" dirty="0" smtClean="0"/>
              <a:t> in </a:t>
            </a:r>
            <a:r>
              <a:rPr lang="nb-NO" baseline="0" dirty="0" err="1" smtClean="0"/>
              <a:t>minde</a:t>
            </a:r>
            <a:r>
              <a:rPr lang="nb-NO" baseline="0" dirty="0" smtClean="0"/>
              <a:t> to </a:t>
            </a:r>
            <a:r>
              <a:rPr lang="nb-NO" baseline="0" dirty="0" err="1" smtClean="0"/>
              <a:t>avoid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damage</a:t>
            </a:r>
            <a:r>
              <a:rPr lang="nb-NO" baseline="0" dirty="0" smtClean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baseline="0" dirty="0" smtClean="0"/>
              <a:t>CDE 3: </a:t>
            </a:r>
            <a:r>
              <a:rPr lang="nb-NO" baseline="0" dirty="0" err="1" smtClean="0"/>
              <a:t>Civilian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structure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within</a:t>
            </a:r>
            <a:r>
              <a:rPr lang="nb-NO" baseline="0" dirty="0" smtClean="0"/>
              <a:t> CER  (</a:t>
            </a:r>
            <a:r>
              <a:rPr lang="nb-NO" baseline="0" dirty="0" err="1" smtClean="0"/>
              <a:t>Residential</a:t>
            </a:r>
            <a:r>
              <a:rPr lang="nb-NO" baseline="0" dirty="0" smtClean="0"/>
              <a:t> </a:t>
            </a:r>
            <a:r>
              <a:rPr lang="nb-NO" baseline="0" dirty="0" err="1" smtClean="0"/>
              <a:t>buildings</a:t>
            </a:r>
            <a:r>
              <a:rPr lang="nb-NO" baseline="0" dirty="0" smtClean="0"/>
              <a:t>, </a:t>
            </a:r>
            <a:r>
              <a:rPr lang="nb-NO" baseline="0" dirty="0" err="1" smtClean="0"/>
              <a:t>houses</a:t>
            </a:r>
            <a:r>
              <a:rPr lang="nb-NO" baseline="0" dirty="0" smtClean="0"/>
              <a:t>, </a:t>
            </a:r>
            <a:r>
              <a:rPr lang="nb-NO" baseline="0" dirty="0" err="1" smtClean="0"/>
              <a:t>structures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that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can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cause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secondary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explosion</a:t>
            </a:r>
            <a:r>
              <a:rPr lang="nb-NO" baseline="0" dirty="0" smtClean="0"/>
              <a:t>, </a:t>
            </a:r>
            <a:r>
              <a:rPr lang="nb-NO" baseline="0" dirty="0" err="1" smtClean="0"/>
              <a:t>such</a:t>
            </a:r>
            <a:r>
              <a:rPr lang="nb-NO" baseline="0" dirty="0" smtClean="0"/>
              <a:t> as </a:t>
            </a:r>
            <a:r>
              <a:rPr lang="nb-NO" baseline="0" dirty="0" err="1" smtClean="0"/>
              <a:t>fuel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storages</a:t>
            </a:r>
            <a:r>
              <a:rPr lang="nb-NO" baseline="0" dirty="0" smtClean="0"/>
              <a:t>), </a:t>
            </a:r>
            <a:r>
              <a:rPr lang="nb-NO" baseline="0" dirty="0" err="1" smtClean="0"/>
              <a:t>Precision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guided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munitons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neededl</a:t>
            </a:r>
            <a:endParaRPr lang="nb-NO" baseline="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baseline="0" dirty="0" smtClean="0"/>
              <a:t>CDE 4: </a:t>
            </a:r>
            <a:r>
              <a:rPr lang="nb-NO" baseline="0" dirty="0" err="1" smtClean="0"/>
              <a:t>Civilian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structure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within</a:t>
            </a:r>
            <a:r>
              <a:rPr lang="nb-NO" baseline="0" dirty="0" smtClean="0"/>
              <a:t> CER and </a:t>
            </a:r>
            <a:r>
              <a:rPr lang="nb-NO" baseline="0" dirty="0" err="1" smtClean="0"/>
              <a:t>likely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damaged</a:t>
            </a:r>
            <a:r>
              <a:rPr lang="nb-NO" baseline="0" dirty="0" smtClean="0"/>
              <a:t> by </a:t>
            </a:r>
            <a:r>
              <a:rPr lang="nb-NO" baseline="0" dirty="0" err="1" smtClean="0"/>
              <a:t>attack</a:t>
            </a:r>
            <a:r>
              <a:rPr lang="nb-NO" baseline="0" dirty="0" smtClean="0"/>
              <a:t>. </a:t>
            </a:r>
            <a:r>
              <a:rPr lang="nb-NO" baseline="0" dirty="0" err="1" smtClean="0"/>
              <a:t>Damages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minimized</a:t>
            </a:r>
            <a:r>
              <a:rPr lang="nb-NO" baseline="0" dirty="0" smtClean="0"/>
              <a:t> by FAH and </a:t>
            </a:r>
            <a:r>
              <a:rPr lang="nb-NO" baseline="0" dirty="0" err="1" smtClean="0"/>
              <a:t>delayed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fuze</a:t>
            </a:r>
            <a:r>
              <a:rPr lang="nb-NO" baseline="0" dirty="0" smtClean="0"/>
              <a:t> settings. JFACC </a:t>
            </a:r>
            <a:r>
              <a:rPr lang="nb-NO" baseline="0" dirty="0" err="1" smtClean="0"/>
              <a:t>approval</a:t>
            </a:r>
            <a:r>
              <a:rPr lang="nb-NO" baseline="0" dirty="0" smtClean="0"/>
              <a:t> </a:t>
            </a:r>
            <a:r>
              <a:rPr lang="nb-NO" baseline="0" dirty="0" err="1" smtClean="0"/>
              <a:t>agency</a:t>
            </a:r>
            <a:r>
              <a:rPr lang="nb-NO" baseline="0" dirty="0" smtClean="0"/>
              <a:t> for CDE 4 targets.  (AWACS </a:t>
            </a:r>
            <a:r>
              <a:rPr lang="nb-NO" baseline="0" dirty="0" err="1" smtClean="0"/>
              <a:t>delegated</a:t>
            </a:r>
            <a:r>
              <a:rPr lang="nb-NO" baseline="0" dirty="0" smtClean="0"/>
              <a:t> during </a:t>
            </a:r>
            <a:r>
              <a:rPr lang="nb-NO" baseline="0" dirty="0" err="1" smtClean="0"/>
              <a:t>missions</a:t>
            </a:r>
            <a:r>
              <a:rPr lang="nb-NO" baseline="0" dirty="0" smtClean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baseline="0" dirty="0" smtClean="0"/>
              <a:t>CDE 5: </a:t>
            </a:r>
            <a:r>
              <a:rPr lang="nb-NO" baseline="0" dirty="0" err="1" smtClean="0"/>
              <a:t>Civilian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casualites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expected</a:t>
            </a:r>
            <a:r>
              <a:rPr lang="nb-NO" baseline="0" dirty="0" smtClean="0"/>
              <a:t>, CJTF-HQ </a:t>
            </a:r>
            <a:r>
              <a:rPr lang="nb-NO" baseline="0" dirty="0" err="1" smtClean="0"/>
              <a:t>approval</a:t>
            </a:r>
            <a:r>
              <a:rPr lang="nb-NO" baseline="0" dirty="0" smtClean="0"/>
              <a:t> </a:t>
            </a:r>
            <a:r>
              <a:rPr lang="nb-NO" baseline="0" dirty="0" err="1" smtClean="0"/>
              <a:t>needed</a:t>
            </a:r>
            <a:r>
              <a:rPr lang="nb-NO" baseline="0" dirty="0" smtClean="0"/>
              <a:t> for striking CDE 5 targets.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4000" dirty="0" smtClean="0"/>
              <a:t>SRNTGT074</a:t>
            </a:r>
            <a:endParaRPr sz="4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/>
          </a:p>
          <a:p>
            <a:pPr lvl="0"/>
            <a:r>
              <a:rPr lang="en-US" sz="4000" dirty="0" smtClean="0"/>
              <a:t>Apatite West Vehicle Factory</a:t>
            </a:r>
            <a:r>
              <a:rPr lang="fr" sz="4000" dirty="0" smtClean="0"/>
              <a:t>, SRN</a:t>
            </a:r>
            <a:endParaRPr sz="400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</a:rPr>
              <a:t>OPAC CLASSIFIED</a:t>
            </a:r>
          </a:p>
          <a:p>
            <a:pPr lvl="0" algn="ctr"/>
            <a:r>
              <a:rPr lang="en-US" b="1" dirty="0" smtClean="0">
                <a:solidFill>
                  <a:srgbClr val="FF0000"/>
                </a:solidFill>
              </a:rPr>
              <a:t> REL TO CJTF-23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 smtClean="0">
                <a:solidFill>
                  <a:srgbClr val="FF0000"/>
                </a:solidFill>
              </a:rPr>
              <a:t> </a:t>
            </a:r>
            <a:r>
              <a:rPr lang="fr" b="1" dirty="0">
                <a:solidFill>
                  <a:srgbClr val="FF0000"/>
                </a:solidFill>
              </a:rPr>
              <a:t>REL TO </a:t>
            </a:r>
            <a:r>
              <a:rPr lang="fr" b="1" dirty="0" smtClean="0">
                <a:solidFill>
                  <a:srgbClr val="FF0000"/>
                </a:solidFill>
              </a:rPr>
              <a:t>CJTF-23</a:t>
            </a:r>
            <a:endParaRPr b="1">
              <a:solidFill>
                <a:srgbClr val="FF0000"/>
              </a:solidFill>
            </a:endParaRPr>
          </a:p>
        </p:txBody>
      </p:sp>
      <p:pic>
        <p:nvPicPr>
          <p:cNvPr id="1026" name="Picture 2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98574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/>
          <a:srcRect r="506"/>
          <a:stretch>
            <a:fillRect/>
          </a:stretch>
        </p:blipFill>
        <p:spPr bwMode="auto">
          <a:xfrm>
            <a:off x="0" y="1911433"/>
            <a:ext cx="15119350" cy="87698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62" name="Google Shape;62;p14"/>
          <p:cNvGraphicFramePr/>
          <p:nvPr/>
        </p:nvGraphicFramePr>
        <p:xfrm>
          <a:off x="0" y="0"/>
          <a:ext cx="15120000" cy="10696535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/>
                <a:gridCol w="6659175"/>
                <a:gridCol w="2243000"/>
                <a:gridCol w="3758350"/>
              </a:tblGrid>
              <a:tr h="787728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 smtClean="0"/>
                        <a:t>Apatite West Vehicle Factory</a:t>
                      </a:r>
                      <a:r>
                        <a:rPr lang="fr" sz="2000" b="1" dirty="0" smtClean="0"/>
                        <a:t>, SRN</a:t>
                      </a:r>
                      <a:endParaRPr sz="20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JOINT OPERATIONS </a:t>
                      </a:r>
                      <a:r>
                        <a:rPr lang="fr" sz="2000" b="1" dirty="0" smtClean="0"/>
                        <a:t>GRAPHIC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900" b="1" dirty="0" smtClean="0"/>
                        <a:t>OPAC</a:t>
                      </a:r>
                      <a:r>
                        <a:rPr lang="fr" sz="1900" b="1" baseline="0" dirty="0" smtClean="0"/>
                        <a:t> CLASSIFIED</a:t>
                      </a:r>
                      <a:endParaRPr sz="19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900" b="1" dirty="0" smtClean="0"/>
                        <a:t>REL TO CJTF-23</a:t>
                      </a:r>
                      <a:endParaRPr sz="19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1107959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 b="1" dirty="0" smtClean="0"/>
                        <a:t>BE: SRNTGT074  </a:t>
                      </a:r>
                      <a:r>
                        <a:rPr lang="fr" sz="1500" b="1" dirty="0"/>
                        <a:t>CATCODE: </a:t>
                      </a:r>
                      <a:r>
                        <a:rPr lang="fr" sz="1500" b="1" dirty="0" smtClean="0"/>
                        <a:t>9</a:t>
                      </a:r>
                      <a:endParaRPr sz="15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 b="1" dirty="0"/>
                        <a:t>MIDB GEO: </a:t>
                      </a:r>
                      <a:r>
                        <a:rPr lang="nb-NO" sz="1500" b="1" dirty="0" smtClean="0"/>
                        <a:t>N67 32.700 E033 44.530</a:t>
                      </a:r>
                      <a:endParaRPr sz="15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 b="1" dirty="0"/>
                        <a:t>ICOD: </a:t>
                      </a:r>
                      <a:r>
                        <a:rPr lang="fr" sz="1500" b="1" dirty="0" smtClean="0"/>
                        <a:t>2011-07-01</a:t>
                      </a:r>
                      <a:r>
                        <a:rPr lang="fr" sz="1500" b="1" baseline="0" dirty="0" smtClean="0"/>
                        <a:t> </a:t>
                      </a:r>
                      <a:r>
                        <a:rPr lang="fr" sz="1500" b="1" dirty="0" smtClean="0"/>
                        <a:t>DOI: 2011-05-12</a:t>
                      </a:r>
                      <a:endParaRPr sz="15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 b="1"/>
                        <a:t>DECL ON: [YYYYMMDD] (+50 YEARS)</a:t>
                      </a:r>
                      <a:endParaRPr sz="15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8796126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3" name="Google Shape;63;p14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</p:txBody>
      </p:sp>
      <p:sp>
        <p:nvSpPr>
          <p:cNvPr id="64" name="Google Shape;64;p14"/>
          <p:cNvSpPr txBox="1"/>
          <p:nvPr/>
        </p:nvSpPr>
        <p:spPr>
          <a:xfrm>
            <a:off x="0" y="100821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 smtClean="0"/>
              <a:t>OPAC CLASSIFIED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 smtClean="0"/>
              <a:t>REL TO CJTF-23</a:t>
            </a:r>
            <a:endParaRPr b="1"/>
          </a:p>
        </p:txBody>
      </p:sp>
      <p:cxnSp>
        <p:nvCxnSpPr>
          <p:cNvPr id="65" name="Google Shape;65;p14"/>
          <p:cNvCxnSpPr/>
          <p:nvPr/>
        </p:nvCxnSpPr>
        <p:spPr>
          <a:xfrm rot="10800000">
            <a:off x="13999925" y="2400964"/>
            <a:ext cx="17400" cy="10800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6" name="Google Shape;66;p14"/>
          <p:cNvSpPr txBox="1"/>
          <p:nvPr/>
        </p:nvSpPr>
        <p:spPr>
          <a:xfrm>
            <a:off x="14017325" y="2990900"/>
            <a:ext cx="502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 b="1">
                <a:solidFill>
                  <a:schemeClr val="dk1"/>
                </a:solidFill>
              </a:rPr>
              <a:t>N</a:t>
            </a:r>
            <a:endParaRPr sz="3000" b="1">
              <a:solidFill>
                <a:schemeClr val="dk1"/>
              </a:solidFill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5146026" y="4010557"/>
            <a:ext cx="268442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b-NO" b="1" dirty="0" err="1" smtClean="0">
                <a:solidFill>
                  <a:schemeClr val="dk1"/>
                </a:solidFill>
              </a:rPr>
              <a:t>Apatite</a:t>
            </a:r>
            <a:r>
              <a:rPr lang="nb-NO" b="1" dirty="0" smtClean="0">
                <a:solidFill>
                  <a:schemeClr val="dk1"/>
                </a:solidFill>
              </a:rPr>
              <a:t> West </a:t>
            </a:r>
            <a:r>
              <a:rPr lang="nb-NO" b="1" dirty="0" err="1" smtClean="0">
                <a:solidFill>
                  <a:schemeClr val="dk1"/>
                </a:solidFill>
              </a:rPr>
              <a:t>Vehicle</a:t>
            </a:r>
            <a:r>
              <a:rPr lang="nb-NO" b="1" dirty="0" smtClean="0">
                <a:solidFill>
                  <a:schemeClr val="dk1"/>
                </a:solidFill>
              </a:rPr>
              <a:t> </a:t>
            </a:r>
            <a:r>
              <a:rPr lang="nb-NO" b="1" dirty="0" err="1" smtClean="0">
                <a:solidFill>
                  <a:schemeClr val="dk1"/>
                </a:solidFill>
              </a:rPr>
              <a:t>Factory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b="1" dirty="0" smtClean="0">
                <a:solidFill>
                  <a:schemeClr val="dk1"/>
                </a:solidFill>
              </a:rPr>
              <a:t>SRNTGT074</a:t>
            </a:r>
            <a:endParaRPr b="1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stCxn id="67" idx="2"/>
          </p:cNvCxnSpPr>
          <p:nvPr/>
        </p:nvCxnSpPr>
        <p:spPr>
          <a:xfrm rot="16200000" flipH="1">
            <a:off x="6883971" y="4117022"/>
            <a:ext cx="2469937" cy="3261406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9461893" y="6701849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>
                <a:solidFill>
                  <a:schemeClr val="dk1"/>
                </a:solidFill>
              </a:rPr>
              <a:t>.</a:t>
            </a:r>
            <a:endParaRPr sz="2000" b="1">
              <a:solidFill>
                <a:schemeClr val="dk1"/>
              </a:solidFill>
            </a:endParaRPr>
          </a:p>
        </p:txBody>
      </p:sp>
      <p:pic>
        <p:nvPicPr>
          <p:cNvPr id="2050" name="Picture 2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9123040" y="0"/>
            <a:ext cx="2234908" cy="189430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17" name="Rektangel 16"/>
          <p:cNvSpPr/>
          <p:nvPr/>
        </p:nvSpPr>
        <p:spPr>
          <a:xfrm>
            <a:off x="10307780" y="1306280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l="974" r="3681"/>
          <a:stretch>
            <a:fillRect/>
          </a:stretch>
        </p:blipFill>
        <p:spPr bwMode="auto">
          <a:xfrm>
            <a:off x="0" y="1918742"/>
            <a:ext cx="15119350" cy="87730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179" name="Google Shape;179;p21"/>
          <p:cNvGraphicFramePr/>
          <p:nvPr/>
        </p:nvGraphicFramePr>
        <p:xfrm>
          <a:off x="0" y="0"/>
          <a:ext cx="15120000" cy="10696535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/>
                <a:gridCol w="6659175"/>
                <a:gridCol w="2243000"/>
                <a:gridCol w="3758350"/>
              </a:tblGrid>
              <a:tr h="787728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 smtClean="0"/>
                        <a:t>Apatite West Vehicle Factory, SRN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b="1" dirty="0" smtClean="0"/>
                        <a:t>FACILITY OUTLINE GRAPHIC</a:t>
                      </a:r>
                      <a:r>
                        <a:rPr lang="nb-NO" sz="2000" b="1" dirty="0" smtClean="0">
                          <a:solidFill>
                            <a:schemeClr val="dk1"/>
                          </a:solidFill>
                        </a:rPr>
                        <a:t> </a:t>
                      </a:r>
                      <a:endParaRPr lang="nb-NO"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OPAC</a:t>
                      </a:r>
                      <a:r>
                        <a:rPr lang="en-US" sz="1900" b="1" baseline="0" dirty="0" smtClean="0"/>
                        <a:t> CLASSIFIED</a:t>
                      </a:r>
                      <a:endParaRPr lang="en-US" sz="1900" b="1" dirty="0" smtClean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REL TO CJTF-23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1107959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BE: SRNTGT074  CATCODE: 9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MIDB GEO: N67 32.700 E033 44.530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ICOD: 2011-07-01</a:t>
                      </a:r>
                      <a:r>
                        <a:rPr lang="nb-NO" sz="1500" b="1" baseline="0" dirty="0" smtClean="0"/>
                        <a:t> </a:t>
                      </a:r>
                      <a:r>
                        <a:rPr lang="nb-NO" sz="1500" b="1" dirty="0" smtClean="0"/>
                        <a:t>DOI: 2011-05-12</a:t>
                      </a:r>
                      <a:endParaRPr lang="nb-NO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/>
                        <a:t>DECL ON: 2061-01-01(+50 YEARS)</a:t>
                      </a:r>
                      <a:endParaRPr lang="en-US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8796126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1" name="Google Shape;181;p21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</p:txBody>
      </p:sp>
      <p:pic>
        <p:nvPicPr>
          <p:cNvPr id="7" name="Picture 2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  <p:sp>
        <p:nvSpPr>
          <p:cNvPr id="11" name="Google Shape;80;p15"/>
          <p:cNvSpPr txBox="1"/>
          <p:nvPr/>
        </p:nvSpPr>
        <p:spPr>
          <a:xfrm>
            <a:off x="0" y="1007027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 smtClean="0"/>
              <a:t>OPAC CLASSIFIED</a:t>
            </a:r>
          </a:p>
          <a:p>
            <a:pPr lvl="0" algn="ctr"/>
            <a:r>
              <a:rPr lang="en-US" b="1" dirty="0" smtClean="0"/>
              <a:t>REL TO CJTF-23</a:t>
            </a:r>
            <a:endParaRPr lang="en-US" b="1" dirty="0"/>
          </a:p>
        </p:txBody>
      </p:sp>
      <p:sp>
        <p:nvSpPr>
          <p:cNvPr id="12" name="Google Shape;147;p19"/>
          <p:cNvSpPr/>
          <p:nvPr/>
        </p:nvSpPr>
        <p:spPr>
          <a:xfrm>
            <a:off x="7757017" y="6362925"/>
            <a:ext cx="538843" cy="378745"/>
          </a:xfrm>
          <a:custGeom>
            <a:avLst/>
            <a:gdLst>
              <a:gd name="connsiteX0" fmla="*/ 1386 w 204213"/>
              <a:gd name="connsiteY0" fmla="*/ 53340 h 146858"/>
              <a:gd name="connsiteX1" fmla="*/ 65117 w 204213"/>
              <a:gd name="connsiteY1" fmla="*/ 0 h 146858"/>
              <a:gd name="connsiteX2" fmla="*/ 169026 w 204213"/>
              <a:gd name="connsiteY2" fmla="*/ 58189 h 146858"/>
              <a:gd name="connsiteX3" fmla="*/ 204205 w 204213"/>
              <a:gd name="connsiteY3" fmla="*/ 79046 h 146858"/>
              <a:gd name="connsiteX4" fmla="*/ 181495 w 204213"/>
              <a:gd name="connsiteY4" fmla="*/ 145473 h 146858"/>
              <a:gd name="connsiteX5" fmla="*/ 63731 w 204213"/>
              <a:gd name="connsiteY5" fmla="*/ 146858 h 146858"/>
              <a:gd name="connsiteX6" fmla="*/ 0 w 204213"/>
              <a:gd name="connsiteY6" fmla="*/ 82435 h 146858"/>
              <a:gd name="connsiteX7" fmla="*/ 2079 w 204213"/>
              <a:gd name="connsiteY7" fmla="*/ 53340 h 146858"/>
              <a:gd name="connsiteX0" fmla="*/ 1386 w 204213"/>
              <a:gd name="connsiteY0" fmla="*/ 53340 h 146858"/>
              <a:gd name="connsiteX1" fmla="*/ 65117 w 204213"/>
              <a:gd name="connsiteY1" fmla="*/ 0 h 146858"/>
              <a:gd name="connsiteX2" fmla="*/ 173337 w 204213"/>
              <a:gd name="connsiteY2" fmla="*/ 53404 h 146858"/>
              <a:gd name="connsiteX3" fmla="*/ 204205 w 204213"/>
              <a:gd name="connsiteY3" fmla="*/ 79046 h 146858"/>
              <a:gd name="connsiteX4" fmla="*/ 181495 w 204213"/>
              <a:gd name="connsiteY4" fmla="*/ 145473 h 146858"/>
              <a:gd name="connsiteX5" fmla="*/ 63731 w 204213"/>
              <a:gd name="connsiteY5" fmla="*/ 146858 h 146858"/>
              <a:gd name="connsiteX6" fmla="*/ 0 w 204213"/>
              <a:gd name="connsiteY6" fmla="*/ 82435 h 146858"/>
              <a:gd name="connsiteX7" fmla="*/ 2079 w 204213"/>
              <a:gd name="connsiteY7" fmla="*/ 53340 h 146858"/>
              <a:gd name="connsiteX0" fmla="*/ 1386 w 211637"/>
              <a:gd name="connsiteY0" fmla="*/ 53340 h 146858"/>
              <a:gd name="connsiteX1" fmla="*/ 65117 w 211637"/>
              <a:gd name="connsiteY1" fmla="*/ 0 h 146858"/>
              <a:gd name="connsiteX2" fmla="*/ 173337 w 211637"/>
              <a:gd name="connsiteY2" fmla="*/ 53404 h 146858"/>
              <a:gd name="connsiteX3" fmla="*/ 211629 w 211637"/>
              <a:gd name="connsiteY3" fmla="*/ 79046 h 146858"/>
              <a:gd name="connsiteX4" fmla="*/ 181495 w 211637"/>
              <a:gd name="connsiteY4" fmla="*/ 145473 h 146858"/>
              <a:gd name="connsiteX5" fmla="*/ 63731 w 211637"/>
              <a:gd name="connsiteY5" fmla="*/ 146858 h 146858"/>
              <a:gd name="connsiteX6" fmla="*/ 0 w 211637"/>
              <a:gd name="connsiteY6" fmla="*/ 82435 h 146858"/>
              <a:gd name="connsiteX7" fmla="*/ 2079 w 211637"/>
              <a:gd name="connsiteY7" fmla="*/ 53340 h 146858"/>
              <a:gd name="connsiteX0" fmla="*/ 1386 w 211637"/>
              <a:gd name="connsiteY0" fmla="*/ 53340 h 146858"/>
              <a:gd name="connsiteX1" fmla="*/ 65117 w 211637"/>
              <a:gd name="connsiteY1" fmla="*/ 0 h 146858"/>
              <a:gd name="connsiteX2" fmla="*/ 173337 w 211637"/>
              <a:gd name="connsiteY2" fmla="*/ 53404 h 146858"/>
              <a:gd name="connsiteX3" fmla="*/ 211629 w 211637"/>
              <a:gd name="connsiteY3" fmla="*/ 79046 h 146858"/>
              <a:gd name="connsiteX4" fmla="*/ 204725 w 211637"/>
              <a:gd name="connsiteY4" fmla="*/ 95474 h 146858"/>
              <a:gd name="connsiteX5" fmla="*/ 63731 w 211637"/>
              <a:gd name="connsiteY5" fmla="*/ 146858 h 146858"/>
              <a:gd name="connsiteX6" fmla="*/ 0 w 211637"/>
              <a:gd name="connsiteY6" fmla="*/ 82435 h 146858"/>
              <a:gd name="connsiteX7" fmla="*/ 2079 w 211637"/>
              <a:gd name="connsiteY7" fmla="*/ 53340 h 146858"/>
              <a:gd name="connsiteX0" fmla="*/ 1386 w 204725"/>
              <a:gd name="connsiteY0" fmla="*/ 53340 h 146858"/>
              <a:gd name="connsiteX1" fmla="*/ 65117 w 204725"/>
              <a:gd name="connsiteY1" fmla="*/ 0 h 146858"/>
              <a:gd name="connsiteX2" fmla="*/ 173337 w 204725"/>
              <a:gd name="connsiteY2" fmla="*/ 53404 h 146858"/>
              <a:gd name="connsiteX3" fmla="*/ 204684 w 204725"/>
              <a:gd name="connsiteY3" fmla="*/ 79046 h 146858"/>
              <a:gd name="connsiteX4" fmla="*/ 204725 w 204725"/>
              <a:gd name="connsiteY4" fmla="*/ 95474 h 146858"/>
              <a:gd name="connsiteX5" fmla="*/ 63731 w 204725"/>
              <a:gd name="connsiteY5" fmla="*/ 146858 h 146858"/>
              <a:gd name="connsiteX6" fmla="*/ 0 w 204725"/>
              <a:gd name="connsiteY6" fmla="*/ 82435 h 146858"/>
              <a:gd name="connsiteX7" fmla="*/ 2079 w 204725"/>
              <a:gd name="connsiteY7" fmla="*/ 53340 h 146858"/>
              <a:gd name="connsiteX0" fmla="*/ 1386 w 204725"/>
              <a:gd name="connsiteY0" fmla="*/ 53340 h 146858"/>
              <a:gd name="connsiteX1" fmla="*/ 65117 w 204725"/>
              <a:gd name="connsiteY1" fmla="*/ 0 h 146858"/>
              <a:gd name="connsiteX2" fmla="*/ 159447 w 204725"/>
              <a:gd name="connsiteY2" fmla="*/ 79002 h 146858"/>
              <a:gd name="connsiteX3" fmla="*/ 204684 w 204725"/>
              <a:gd name="connsiteY3" fmla="*/ 79046 h 146858"/>
              <a:gd name="connsiteX4" fmla="*/ 204725 w 204725"/>
              <a:gd name="connsiteY4" fmla="*/ 95474 h 146858"/>
              <a:gd name="connsiteX5" fmla="*/ 63731 w 204725"/>
              <a:gd name="connsiteY5" fmla="*/ 146858 h 146858"/>
              <a:gd name="connsiteX6" fmla="*/ 0 w 204725"/>
              <a:gd name="connsiteY6" fmla="*/ 82435 h 146858"/>
              <a:gd name="connsiteX7" fmla="*/ 2079 w 204725"/>
              <a:gd name="connsiteY7" fmla="*/ 53340 h 146858"/>
              <a:gd name="connsiteX0" fmla="*/ 1386 w 204725"/>
              <a:gd name="connsiteY0" fmla="*/ 0 h 93518"/>
              <a:gd name="connsiteX1" fmla="*/ 155881 w 204725"/>
              <a:gd name="connsiteY1" fmla="*/ 55988 h 93518"/>
              <a:gd name="connsiteX2" fmla="*/ 159447 w 204725"/>
              <a:gd name="connsiteY2" fmla="*/ 25662 h 93518"/>
              <a:gd name="connsiteX3" fmla="*/ 204684 w 204725"/>
              <a:gd name="connsiteY3" fmla="*/ 25706 h 93518"/>
              <a:gd name="connsiteX4" fmla="*/ 204725 w 204725"/>
              <a:gd name="connsiteY4" fmla="*/ 42134 h 93518"/>
              <a:gd name="connsiteX5" fmla="*/ 63731 w 204725"/>
              <a:gd name="connsiteY5" fmla="*/ 93518 h 93518"/>
              <a:gd name="connsiteX6" fmla="*/ 0 w 204725"/>
              <a:gd name="connsiteY6" fmla="*/ 29095 h 93518"/>
              <a:gd name="connsiteX7" fmla="*/ 2079 w 204725"/>
              <a:gd name="connsiteY7" fmla="*/ 0 h 93518"/>
              <a:gd name="connsiteX0" fmla="*/ 1386 w 204725"/>
              <a:gd name="connsiteY0" fmla="*/ 0 h 55988"/>
              <a:gd name="connsiteX1" fmla="*/ 155881 w 204725"/>
              <a:gd name="connsiteY1" fmla="*/ 55988 h 55988"/>
              <a:gd name="connsiteX2" fmla="*/ 159447 w 204725"/>
              <a:gd name="connsiteY2" fmla="*/ 25662 h 55988"/>
              <a:gd name="connsiteX3" fmla="*/ 204684 w 204725"/>
              <a:gd name="connsiteY3" fmla="*/ 25706 h 55988"/>
              <a:gd name="connsiteX4" fmla="*/ 204725 w 204725"/>
              <a:gd name="connsiteY4" fmla="*/ 42134 h 55988"/>
              <a:gd name="connsiteX5" fmla="*/ 185867 w 204725"/>
              <a:gd name="connsiteY5" fmla="*/ 42562 h 55988"/>
              <a:gd name="connsiteX6" fmla="*/ 0 w 204725"/>
              <a:gd name="connsiteY6" fmla="*/ 29095 h 55988"/>
              <a:gd name="connsiteX7" fmla="*/ 2079 w 204725"/>
              <a:gd name="connsiteY7" fmla="*/ 0 h 55988"/>
              <a:gd name="connsiteX0" fmla="*/ 0 w 203339"/>
              <a:gd name="connsiteY0" fmla="*/ 0 h 64022"/>
              <a:gd name="connsiteX1" fmla="*/ 154495 w 203339"/>
              <a:gd name="connsiteY1" fmla="*/ 55988 h 64022"/>
              <a:gd name="connsiteX2" fmla="*/ 158061 w 203339"/>
              <a:gd name="connsiteY2" fmla="*/ 25662 h 64022"/>
              <a:gd name="connsiteX3" fmla="*/ 203298 w 203339"/>
              <a:gd name="connsiteY3" fmla="*/ 25706 h 64022"/>
              <a:gd name="connsiteX4" fmla="*/ 203339 w 203339"/>
              <a:gd name="connsiteY4" fmla="*/ 42134 h 64022"/>
              <a:gd name="connsiteX5" fmla="*/ 184481 w 203339"/>
              <a:gd name="connsiteY5" fmla="*/ 42562 h 64022"/>
              <a:gd name="connsiteX6" fmla="*/ 183734 w 203339"/>
              <a:gd name="connsiteY6" fmla="*/ 64022 h 64022"/>
              <a:gd name="connsiteX7" fmla="*/ 693 w 203339"/>
              <a:gd name="connsiteY7" fmla="*/ 0 h 64022"/>
              <a:gd name="connsiteX0" fmla="*/ 0 w 203339"/>
              <a:gd name="connsiteY0" fmla="*/ 0 h 64022"/>
              <a:gd name="connsiteX1" fmla="*/ 154495 w 203339"/>
              <a:gd name="connsiteY1" fmla="*/ 55988 h 64022"/>
              <a:gd name="connsiteX2" fmla="*/ 158061 w 203339"/>
              <a:gd name="connsiteY2" fmla="*/ 25662 h 64022"/>
              <a:gd name="connsiteX3" fmla="*/ 203298 w 203339"/>
              <a:gd name="connsiteY3" fmla="*/ 25706 h 64022"/>
              <a:gd name="connsiteX4" fmla="*/ 203339 w 203339"/>
              <a:gd name="connsiteY4" fmla="*/ 42134 h 64022"/>
              <a:gd name="connsiteX5" fmla="*/ 184481 w 203339"/>
              <a:gd name="connsiteY5" fmla="*/ 42562 h 64022"/>
              <a:gd name="connsiteX6" fmla="*/ 183734 w 203339"/>
              <a:gd name="connsiteY6" fmla="*/ 64022 h 64022"/>
              <a:gd name="connsiteX7" fmla="*/ 158033 w 203339"/>
              <a:gd name="connsiteY7" fmla="*/ 62439 h 64022"/>
              <a:gd name="connsiteX0" fmla="*/ 0 w 57015"/>
              <a:gd name="connsiteY0" fmla="*/ 38342 h 38490"/>
              <a:gd name="connsiteX1" fmla="*/ 8171 w 57015"/>
              <a:gd name="connsiteY1" fmla="*/ 30456 h 38490"/>
              <a:gd name="connsiteX2" fmla="*/ 11737 w 57015"/>
              <a:gd name="connsiteY2" fmla="*/ 130 h 38490"/>
              <a:gd name="connsiteX3" fmla="*/ 56974 w 57015"/>
              <a:gd name="connsiteY3" fmla="*/ 174 h 38490"/>
              <a:gd name="connsiteX4" fmla="*/ 57015 w 57015"/>
              <a:gd name="connsiteY4" fmla="*/ 16602 h 38490"/>
              <a:gd name="connsiteX5" fmla="*/ 38157 w 57015"/>
              <a:gd name="connsiteY5" fmla="*/ 17030 h 38490"/>
              <a:gd name="connsiteX6" fmla="*/ 37410 w 57015"/>
              <a:gd name="connsiteY6" fmla="*/ 38490 h 38490"/>
              <a:gd name="connsiteX7" fmla="*/ 11709 w 57015"/>
              <a:gd name="connsiteY7" fmla="*/ 36907 h 38490"/>
              <a:gd name="connsiteX0" fmla="*/ 0 w 50070"/>
              <a:gd name="connsiteY0" fmla="*/ 38342 h 38490"/>
              <a:gd name="connsiteX1" fmla="*/ 1226 w 50070"/>
              <a:gd name="connsiteY1" fmla="*/ 30456 h 38490"/>
              <a:gd name="connsiteX2" fmla="*/ 4792 w 50070"/>
              <a:gd name="connsiteY2" fmla="*/ 130 h 38490"/>
              <a:gd name="connsiteX3" fmla="*/ 50029 w 50070"/>
              <a:gd name="connsiteY3" fmla="*/ 174 h 38490"/>
              <a:gd name="connsiteX4" fmla="*/ 50070 w 50070"/>
              <a:gd name="connsiteY4" fmla="*/ 16602 h 38490"/>
              <a:gd name="connsiteX5" fmla="*/ 31212 w 50070"/>
              <a:gd name="connsiteY5" fmla="*/ 17030 h 38490"/>
              <a:gd name="connsiteX6" fmla="*/ 30465 w 50070"/>
              <a:gd name="connsiteY6" fmla="*/ 38490 h 38490"/>
              <a:gd name="connsiteX7" fmla="*/ 4764 w 50070"/>
              <a:gd name="connsiteY7" fmla="*/ 36907 h 38490"/>
              <a:gd name="connsiteX0" fmla="*/ 0 w 50070"/>
              <a:gd name="connsiteY0" fmla="*/ 38342 h 38490"/>
              <a:gd name="connsiteX1" fmla="*/ 4792 w 50070"/>
              <a:gd name="connsiteY1" fmla="*/ 130 h 38490"/>
              <a:gd name="connsiteX2" fmla="*/ 50029 w 50070"/>
              <a:gd name="connsiteY2" fmla="*/ 174 h 38490"/>
              <a:gd name="connsiteX3" fmla="*/ 50070 w 50070"/>
              <a:gd name="connsiteY3" fmla="*/ 16602 h 38490"/>
              <a:gd name="connsiteX4" fmla="*/ 31212 w 50070"/>
              <a:gd name="connsiteY4" fmla="*/ 17030 h 38490"/>
              <a:gd name="connsiteX5" fmla="*/ 30465 w 50070"/>
              <a:gd name="connsiteY5" fmla="*/ 38490 h 38490"/>
              <a:gd name="connsiteX6" fmla="*/ 4764 w 50070"/>
              <a:gd name="connsiteY6" fmla="*/ 36907 h 38490"/>
              <a:gd name="connsiteX0" fmla="*/ 0 w 50070"/>
              <a:gd name="connsiteY0" fmla="*/ 38342 h 38490"/>
              <a:gd name="connsiteX1" fmla="*/ 4792 w 50070"/>
              <a:gd name="connsiteY1" fmla="*/ 130 h 38490"/>
              <a:gd name="connsiteX2" fmla="*/ 50029 w 50070"/>
              <a:gd name="connsiteY2" fmla="*/ 174 h 38490"/>
              <a:gd name="connsiteX3" fmla="*/ 50070 w 50070"/>
              <a:gd name="connsiteY3" fmla="*/ 16602 h 38490"/>
              <a:gd name="connsiteX4" fmla="*/ 31212 w 50070"/>
              <a:gd name="connsiteY4" fmla="*/ 17030 h 38490"/>
              <a:gd name="connsiteX5" fmla="*/ 30465 w 50070"/>
              <a:gd name="connsiteY5" fmla="*/ 38490 h 38490"/>
              <a:gd name="connsiteX6" fmla="*/ 47 w 50070"/>
              <a:gd name="connsiteY6" fmla="*/ 38299 h 38490"/>
              <a:gd name="connsiteX0" fmla="*/ 0 w 50070"/>
              <a:gd name="connsiteY0" fmla="*/ 38342 h 38490"/>
              <a:gd name="connsiteX1" fmla="*/ 3881 w 50070"/>
              <a:gd name="connsiteY1" fmla="*/ 130 h 38490"/>
              <a:gd name="connsiteX2" fmla="*/ 50029 w 50070"/>
              <a:gd name="connsiteY2" fmla="*/ 174 h 38490"/>
              <a:gd name="connsiteX3" fmla="*/ 50070 w 50070"/>
              <a:gd name="connsiteY3" fmla="*/ 16602 h 38490"/>
              <a:gd name="connsiteX4" fmla="*/ 31212 w 50070"/>
              <a:gd name="connsiteY4" fmla="*/ 17030 h 38490"/>
              <a:gd name="connsiteX5" fmla="*/ 30465 w 50070"/>
              <a:gd name="connsiteY5" fmla="*/ 38490 h 38490"/>
              <a:gd name="connsiteX6" fmla="*/ 47 w 50070"/>
              <a:gd name="connsiteY6" fmla="*/ 38299 h 38490"/>
              <a:gd name="connsiteX0" fmla="*/ 0 w 50070"/>
              <a:gd name="connsiteY0" fmla="*/ 38342 h 38490"/>
              <a:gd name="connsiteX1" fmla="*/ 3881 w 50070"/>
              <a:gd name="connsiteY1" fmla="*/ 130 h 38490"/>
              <a:gd name="connsiteX2" fmla="*/ 50029 w 50070"/>
              <a:gd name="connsiteY2" fmla="*/ 174 h 38490"/>
              <a:gd name="connsiteX3" fmla="*/ 50070 w 50070"/>
              <a:gd name="connsiteY3" fmla="*/ 16602 h 38490"/>
              <a:gd name="connsiteX4" fmla="*/ 31212 w 50070"/>
              <a:gd name="connsiteY4" fmla="*/ 17030 h 38490"/>
              <a:gd name="connsiteX5" fmla="*/ 30465 w 50070"/>
              <a:gd name="connsiteY5" fmla="*/ 38490 h 38490"/>
              <a:gd name="connsiteX6" fmla="*/ 1816 w 50070"/>
              <a:gd name="connsiteY6" fmla="*/ 38299 h 38490"/>
              <a:gd name="connsiteX0" fmla="*/ 0 w 48462"/>
              <a:gd name="connsiteY0" fmla="*/ 38342 h 38490"/>
              <a:gd name="connsiteX1" fmla="*/ 2273 w 48462"/>
              <a:gd name="connsiteY1" fmla="*/ 130 h 38490"/>
              <a:gd name="connsiteX2" fmla="*/ 48421 w 48462"/>
              <a:gd name="connsiteY2" fmla="*/ 174 h 38490"/>
              <a:gd name="connsiteX3" fmla="*/ 48462 w 48462"/>
              <a:gd name="connsiteY3" fmla="*/ 16602 h 38490"/>
              <a:gd name="connsiteX4" fmla="*/ 29604 w 48462"/>
              <a:gd name="connsiteY4" fmla="*/ 17030 h 38490"/>
              <a:gd name="connsiteX5" fmla="*/ 28857 w 48462"/>
              <a:gd name="connsiteY5" fmla="*/ 38490 h 38490"/>
              <a:gd name="connsiteX6" fmla="*/ 208 w 48462"/>
              <a:gd name="connsiteY6" fmla="*/ 38299 h 38490"/>
              <a:gd name="connsiteX0" fmla="*/ 0 w 48462"/>
              <a:gd name="connsiteY0" fmla="*/ 38342 h 38490"/>
              <a:gd name="connsiteX1" fmla="*/ 2273 w 48462"/>
              <a:gd name="connsiteY1" fmla="*/ 130 h 38490"/>
              <a:gd name="connsiteX2" fmla="*/ 48421 w 48462"/>
              <a:gd name="connsiteY2" fmla="*/ 174 h 38490"/>
              <a:gd name="connsiteX3" fmla="*/ 48462 w 48462"/>
              <a:gd name="connsiteY3" fmla="*/ 16602 h 38490"/>
              <a:gd name="connsiteX4" fmla="*/ 28425 w 48462"/>
              <a:gd name="connsiteY4" fmla="*/ 16173 h 38490"/>
              <a:gd name="connsiteX5" fmla="*/ 28857 w 48462"/>
              <a:gd name="connsiteY5" fmla="*/ 38490 h 38490"/>
              <a:gd name="connsiteX6" fmla="*/ 208 w 48462"/>
              <a:gd name="connsiteY6" fmla="*/ 38299 h 38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462" h="38490" extrusionOk="0">
                <a:moveTo>
                  <a:pt x="0" y="38342"/>
                </a:moveTo>
                <a:lnTo>
                  <a:pt x="2273" y="130"/>
                </a:lnTo>
                <a:cubicBezTo>
                  <a:pt x="2265" y="304"/>
                  <a:pt x="48429" y="0"/>
                  <a:pt x="48421" y="174"/>
                </a:cubicBezTo>
                <a:cubicBezTo>
                  <a:pt x="48435" y="5650"/>
                  <a:pt x="48448" y="11126"/>
                  <a:pt x="48462" y="16602"/>
                </a:cubicBezTo>
                <a:lnTo>
                  <a:pt x="28425" y="16173"/>
                </a:lnTo>
                <a:lnTo>
                  <a:pt x="28857" y="38490"/>
                </a:lnTo>
                <a:lnTo>
                  <a:pt x="208" y="38299"/>
                </a:lnTo>
              </a:path>
            </a:pathLst>
          </a:cu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13" name="Google Shape;157;p20"/>
          <p:cNvGrpSpPr/>
          <p:nvPr/>
        </p:nvGrpSpPr>
        <p:grpSpPr>
          <a:xfrm>
            <a:off x="13999925" y="2400964"/>
            <a:ext cx="519600" cy="1236436"/>
            <a:chOff x="4246325" y="4458364"/>
            <a:chExt cx="519600" cy="1236436"/>
          </a:xfrm>
        </p:grpSpPr>
        <p:cxnSp>
          <p:nvCxnSpPr>
            <p:cNvPr id="14" name="Google Shape;158;p20"/>
            <p:cNvCxnSpPr/>
            <p:nvPr/>
          </p:nvCxnSpPr>
          <p:spPr>
            <a:xfrm rot="10800000">
              <a:off x="4246325" y="4458364"/>
              <a:ext cx="17400" cy="1080000"/>
            </a:xfrm>
            <a:prstGeom prst="straightConnector1">
              <a:avLst/>
            </a:prstGeom>
            <a:noFill/>
            <a:ln w="38100" cap="flat" cmpd="sng">
              <a:solidFill>
                <a:schemeClr val="bg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5" name="Google Shape;159;p20"/>
            <p:cNvSpPr txBox="1"/>
            <p:nvPr/>
          </p:nvSpPr>
          <p:spPr>
            <a:xfrm>
              <a:off x="4263725" y="5048300"/>
              <a:ext cx="502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 b="1" dirty="0">
                  <a:solidFill>
                    <a:schemeClr val="bg1"/>
                  </a:solidFill>
                </a:rPr>
                <a:t>N</a:t>
              </a:r>
              <a:endParaRPr sz="3000" b="1">
                <a:solidFill>
                  <a:schemeClr val="bg1"/>
                </a:solidFill>
              </a:endParaRPr>
            </a:p>
          </p:txBody>
        </p:sp>
      </p:grpSp>
      <p:pic>
        <p:nvPicPr>
          <p:cNvPr id="16" name="Picture 3"/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9123040" y="0"/>
            <a:ext cx="2234908" cy="189430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17" name="Rektangel 16"/>
          <p:cNvSpPr/>
          <p:nvPr/>
        </p:nvSpPr>
        <p:spPr>
          <a:xfrm>
            <a:off x="10307780" y="1306280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Picture 3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-1" y="1908603"/>
            <a:ext cx="15119351" cy="87832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156" name="Google Shape;156;p20"/>
          <p:cNvGraphicFramePr/>
          <p:nvPr/>
        </p:nvGraphicFramePr>
        <p:xfrm>
          <a:off x="0" y="0"/>
          <a:ext cx="15120000" cy="10696535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/>
                <a:gridCol w="6659175"/>
                <a:gridCol w="2243000"/>
                <a:gridCol w="3758350"/>
              </a:tblGrid>
              <a:tr h="787728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 smtClean="0"/>
                        <a:t>Apatite West Vehicle Factory, SRN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 smtClean="0"/>
                        <a:t>DESIRED </a:t>
                      </a:r>
                      <a:r>
                        <a:rPr lang="fr" sz="2000" b="1" dirty="0"/>
                        <a:t>POINT OF IMPACT GRAPHIC 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OPAC</a:t>
                      </a:r>
                      <a:r>
                        <a:rPr lang="en-US" sz="1900" b="1" baseline="0" dirty="0" smtClean="0"/>
                        <a:t> CLASSIFIED</a:t>
                      </a:r>
                      <a:endParaRPr lang="en-US" sz="1900" b="1" dirty="0" smtClean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REL TO CJTF-23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1107959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BE: SRNTGT074  CATCODE: 9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MIDB GEO: N67 32.700 E033 44.530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ICOD: 2011-07-01</a:t>
                      </a:r>
                      <a:r>
                        <a:rPr lang="nb-NO" sz="1500" b="1" baseline="0" dirty="0" smtClean="0"/>
                        <a:t> </a:t>
                      </a:r>
                      <a:r>
                        <a:rPr lang="nb-NO" sz="1500" b="1" dirty="0" smtClean="0"/>
                        <a:t>DOI: 2011-05-12</a:t>
                      </a:r>
                      <a:endParaRPr lang="nb-NO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 b="1" dirty="0"/>
                        <a:t>DECL ON: </a:t>
                      </a:r>
                      <a:r>
                        <a:rPr lang="fr" sz="1500" b="1" dirty="0" smtClean="0"/>
                        <a:t>2061-01-01(+50 YEARS)</a:t>
                      </a:r>
                      <a:endParaRPr sz="15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8796126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57" name="Google Shape;157;p20"/>
          <p:cNvGrpSpPr/>
          <p:nvPr/>
        </p:nvGrpSpPr>
        <p:grpSpPr>
          <a:xfrm>
            <a:off x="13999925" y="2400964"/>
            <a:ext cx="519600" cy="1236436"/>
            <a:chOff x="4246325" y="4458364"/>
            <a:chExt cx="519600" cy="1236436"/>
          </a:xfrm>
        </p:grpSpPr>
        <p:cxnSp>
          <p:nvCxnSpPr>
            <p:cNvPr id="158" name="Google Shape;158;p20"/>
            <p:cNvCxnSpPr/>
            <p:nvPr/>
          </p:nvCxnSpPr>
          <p:spPr>
            <a:xfrm rot="10800000">
              <a:off x="4246325" y="4458364"/>
              <a:ext cx="17400" cy="1080000"/>
            </a:xfrm>
            <a:prstGeom prst="straightConnector1">
              <a:avLst/>
            </a:prstGeom>
            <a:noFill/>
            <a:ln w="38100" cap="flat" cmpd="sng">
              <a:solidFill>
                <a:schemeClr val="bg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59" name="Google Shape;159;p20"/>
            <p:cNvSpPr txBox="1"/>
            <p:nvPr/>
          </p:nvSpPr>
          <p:spPr>
            <a:xfrm>
              <a:off x="4263725" y="5048300"/>
              <a:ext cx="502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 b="1" dirty="0">
                  <a:solidFill>
                    <a:schemeClr val="bg1"/>
                  </a:solidFill>
                </a:rPr>
                <a:t>N</a:t>
              </a:r>
              <a:endParaRPr sz="30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60" name="Google Shape;160;p20"/>
          <p:cNvGrpSpPr/>
          <p:nvPr/>
        </p:nvGrpSpPr>
        <p:grpSpPr>
          <a:xfrm>
            <a:off x="9598005" y="7113521"/>
            <a:ext cx="2358683" cy="338076"/>
            <a:chOff x="4777502" y="7450897"/>
            <a:chExt cx="2341358" cy="338076"/>
          </a:xfrm>
        </p:grpSpPr>
        <p:sp>
          <p:nvSpPr>
            <p:cNvPr id="161" name="Google Shape;161;p20"/>
            <p:cNvSpPr txBox="1"/>
            <p:nvPr/>
          </p:nvSpPr>
          <p:spPr>
            <a:xfrm>
              <a:off x="6226360" y="7450897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 smtClean="0">
                  <a:solidFill>
                    <a:schemeClr val="dk1"/>
                  </a:solidFill>
                </a:rPr>
                <a:t>DPI A</a:t>
              </a:r>
              <a:endParaRPr b="1">
                <a:solidFill>
                  <a:schemeClr val="dk1"/>
                </a:solidFill>
              </a:endParaRPr>
            </a:p>
          </p:txBody>
        </p:sp>
        <p:cxnSp>
          <p:nvCxnSpPr>
            <p:cNvPr id="162" name="Google Shape;162;p20"/>
            <p:cNvCxnSpPr>
              <a:stCxn id="161" idx="2"/>
              <a:endCxn id="57" idx="5"/>
            </p:cNvCxnSpPr>
            <p:nvPr/>
          </p:nvCxnSpPr>
          <p:spPr>
            <a:xfrm rot="5400000">
              <a:off x="5698068" y="6814431"/>
              <a:ext cx="53976" cy="1895107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63" name="Google Shape;163;p20"/>
          <p:cNvGrpSpPr/>
          <p:nvPr/>
        </p:nvGrpSpPr>
        <p:grpSpPr>
          <a:xfrm>
            <a:off x="10915480" y="5412684"/>
            <a:ext cx="2054857" cy="1475655"/>
            <a:chOff x="2797837" y="6965375"/>
            <a:chExt cx="2039763" cy="1475655"/>
          </a:xfrm>
        </p:grpSpPr>
        <p:sp>
          <p:nvSpPr>
            <p:cNvPr id="164" name="Google Shape;164;p20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 smtClean="0">
                  <a:solidFill>
                    <a:schemeClr val="dk1"/>
                  </a:solidFill>
                </a:rPr>
                <a:t>DPI B</a:t>
              </a:r>
              <a:endParaRPr b="1">
                <a:solidFill>
                  <a:schemeClr val="dk1"/>
                </a:solidFill>
              </a:endParaRPr>
            </a:p>
          </p:txBody>
        </p:sp>
        <p:cxnSp>
          <p:nvCxnSpPr>
            <p:cNvPr id="165" name="Google Shape;165;p20"/>
            <p:cNvCxnSpPr>
              <a:stCxn id="164" idx="2"/>
              <a:endCxn id="60" idx="5"/>
            </p:cNvCxnSpPr>
            <p:nvPr/>
          </p:nvCxnSpPr>
          <p:spPr>
            <a:xfrm rot="5400000">
              <a:off x="2998817" y="7048496"/>
              <a:ext cx="1191554" cy="1593513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66" name="Google Shape;166;p20"/>
          <p:cNvGrpSpPr/>
          <p:nvPr/>
        </p:nvGrpSpPr>
        <p:grpSpPr>
          <a:xfrm>
            <a:off x="10061554" y="4668442"/>
            <a:ext cx="1379912" cy="1920348"/>
            <a:chOff x="3467824" y="6965375"/>
            <a:chExt cx="1369776" cy="1920348"/>
          </a:xfrm>
        </p:grpSpPr>
        <p:sp>
          <p:nvSpPr>
            <p:cNvPr id="167" name="Google Shape;167;p20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 smtClean="0">
                  <a:solidFill>
                    <a:schemeClr val="dk1"/>
                  </a:solidFill>
                </a:rPr>
                <a:t>DPI C</a:t>
              </a:r>
              <a:endParaRPr b="1">
                <a:solidFill>
                  <a:schemeClr val="dk1"/>
                </a:solidFill>
              </a:endParaRPr>
            </a:p>
          </p:txBody>
        </p:sp>
        <p:cxnSp>
          <p:nvCxnSpPr>
            <p:cNvPr id="168" name="Google Shape;168;p20"/>
            <p:cNvCxnSpPr>
              <a:stCxn id="167" idx="2"/>
              <a:endCxn id="63" idx="5"/>
            </p:cNvCxnSpPr>
            <p:nvPr/>
          </p:nvCxnSpPr>
          <p:spPr>
            <a:xfrm rot="5400000">
              <a:off x="3111463" y="7605836"/>
              <a:ext cx="1636248" cy="923526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9" name="Google Shape;169;p20"/>
          <p:cNvSpPr txBox="1"/>
          <p:nvPr/>
        </p:nvSpPr>
        <p:spPr>
          <a:xfrm>
            <a:off x="12294758" y="4326115"/>
            <a:ext cx="2540100" cy="77771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" sz="1000" b="1" dirty="0" smtClean="0"/>
              <a:t>DPI</a:t>
            </a:r>
            <a:r>
              <a:rPr lang="fr" sz="1000" b="1" dirty="0"/>
              <a:t>: </a:t>
            </a:r>
            <a:r>
              <a:rPr lang="fr" sz="1000" b="1" dirty="0" smtClean="0"/>
              <a:t>SRNTGT074B</a:t>
            </a: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000" b="1" dirty="0" smtClean="0"/>
              <a:t>PRODUCTION FACILITY</a:t>
            </a:r>
            <a:endParaRPr sz="1000" b="1"/>
          </a:p>
          <a:p>
            <a:pPr lvl="0"/>
            <a:r>
              <a:rPr lang="pt-BR" sz="1000" b="1" dirty="0" smtClean="0"/>
              <a:t>N 67 32.704 E 033 44.667 </a:t>
            </a:r>
          </a:p>
          <a:p>
            <a:pPr lvl="0"/>
            <a:r>
              <a:rPr lang="nb-NO" sz="1000" b="1" dirty="0" smtClean="0"/>
              <a:t>DPI MSL: 909 FT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</p:txBody>
      </p:sp>
      <p:sp>
        <p:nvSpPr>
          <p:cNvPr id="170" name="Google Shape;170;p20"/>
          <p:cNvSpPr txBox="1"/>
          <p:nvPr/>
        </p:nvSpPr>
        <p:spPr>
          <a:xfrm>
            <a:off x="10021969" y="2806074"/>
            <a:ext cx="2540100" cy="77771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" sz="1000" b="1" dirty="0" smtClean="0"/>
              <a:t>DPI</a:t>
            </a:r>
            <a:r>
              <a:rPr lang="fr" sz="1000" b="1" dirty="0"/>
              <a:t>: </a:t>
            </a:r>
            <a:r>
              <a:rPr lang="fr" sz="1000" b="1" dirty="0" smtClean="0"/>
              <a:t>SRNTGT074C</a:t>
            </a: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000" b="1" dirty="0" smtClean="0"/>
              <a:t>PRODUCTION FACILITY</a:t>
            </a:r>
            <a:endParaRPr sz="1000" b="1"/>
          </a:p>
          <a:p>
            <a:pPr lvl="0"/>
            <a:r>
              <a:rPr lang="pt-BR" sz="1000" b="1" dirty="0" smtClean="0"/>
              <a:t>N 67 32.743 E 033 44.586 </a:t>
            </a:r>
          </a:p>
          <a:p>
            <a:pPr lvl="0"/>
            <a:r>
              <a:rPr lang="nb-NO" sz="1000" b="1" dirty="0" smtClean="0"/>
              <a:t>DPI MSL: 915 FT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</p:txBody>
      </p:sp>
      <p:sp>
        <p:nvSpPr>
          <p:cNvPr id="171" name="Google Shape;171;p20"/>
          <p:cNvSpPr txBox="1"/>
          <p:nvPr/>
        </p:nvSpPr>
        <p:spPr>
          <a:xfrm>
            <a:off x="12579250" y="6537118"/>
            <a:ext cx="2540100" cy="79178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 smtClean="0"/>
              <a:t>DPI</a:t>
            </a:r>
            <a:r>
              <a:rPr lang="fr" sz="1000" b="1" dirty="0"/>
              <a:t>: </a:t>
            </a:r>
            <a:r>
              <a:rPr lang="fr" sz="1000" b="1" dirty="0" smtClean="0"/>
              <a:t>SRNTGT074A</a:t>
            </a: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000" b="1" dirty="0" smtClean="0"/>
              <a:t>PRODUCTION FACILITY</a:t>
            </a:r>
            <a:endParaRPr sz="1000" b="1"/>
          </a:p>
          <a:p>
            <a:pPr lvl="0"/>
            <a:r>
              <a:rPr lang="pt-BR" sz="1000" b="1" dirty="0" smtClean="0"/>
              <a:t>N 67 32.691 E 033 44.456 </a:t>
            </a:r>
          </a:p>
          <a:p>
            <a:pPr lvl="0"/>
            <a:r>
              <a:rPr lang="fr" sz="1000" b="1" dirty="0" smtClean="0"/>
              <a:t>DPI </a:t>
            </a:r>
            <a:r>
              <a:rPr lang="fr" sz="1000" b="1" dirty="0"/>
              <a:t>MSL: </a:t>
            </a:r>
            <a:r>
              <a:rPr lang="fr" sz="1000" b="1" dirty="0" smtClean="0"/>
              <a:t>903 </a:t>
            </a:r>
            <a:r>
              <a:rPr lang="fr" sz="1000" b="1" dirty="0"/>
              <a:t>FT</a:t>
            </a: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</p:txBody>
      </p:sp>
      <p:sp>
        <p:nvSpPr>
          <p:cNvPr id="172" name="Google Shape;172;p20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 smtClean="0"/>
              <a:t>OPAC CLASSIFIED</a:t>
            </a:r>
          </a:p>
          <a:p>
            <a:pPr lvl="0" algn="ctr"/>
            <a:r>
              <a:rPr lang="en-US" b="1" dirty="0" smtClean="0"/>
              <a:t>REL TO CJTF-23</a:t>
            </a:r>
            <a:endParaRPr lang="en-US" b="1" dirty="0"/>
          </a:p>
        </p:txBody>
      </p:sp>
      <p:sp>
        <p:nvSpPr>
          <p:cNvPr id="173" name="Google Shape;173;p20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</p:txBody>
      </p:sp>
      <p:pic>
        <p:nvPicPr>
          <p:cNvPr id="22" name="Picture 2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  <p:sp>
        <p:nvSpPr>
          <p:cNvPr id="35" name="Rektangel 34"/>
          <p:cNvSpPr/>
          <p:nvPr/>
        </p:nvSpPr>
        <p:spPr>
          <a:xfrm>
            <a:off x="10307780" y="1306280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Google Shape;147;p19"/>
          <p:cNvSpPr/>
          <p:nvPr/>
        </p:nvSpPr>
        <p:spPr>
          <a:xfrm>
            <a:off x="8579394" y="6137294"/>
            <a:ext cx="3072441" cy="2387151"/>
          </a:xfrm>
          <a:custGeom>
            <a:avLst/>
            <a:gdLst>
              <a:gd name="connsiteX0" fmla="*/ 1386 w 204213"/>
              <a:gd name="connsiteY0" fmla="*/ 53340 h 146858"/>
              <a:gd name="connsiteX1" fmla="*/ 65117 w 204213"/>
              <a:gd name="connsiteY1" fmla="*/ 0 h 146858"/>
              <a:gd name="connsiteX2" fmla="*/ 169026 w 204213"/>
              <a:gd name="connsiteY2" fmla="*/ 58189 h 146858"/>
              <a:gd name="connsiteX3" fmla="*/ 204205 w 204213"/>
              <a:gd name="connsiteY3" fmla="*/ 79046 h 146858"/>
              <a:gd name="connsiteX4" fmla="*/ 181495 w 204213"/>
              <a:gd name="connsiteY4" fmla="*/ 145473 h 146858"/>
              <a:gd name="connsiteX5" fmla="*/ 63731 w 204213"/>
              <a:gd name="connsiteY5" fmla="*/ 146858 h 146858"/>
              <a:gd name="connsiteX6" fmla="*/ 0 w 204213"/>
              <a:gd name="connsiteY6" fmla="*/ 82435 h 146858"/>
              <a:gd name="connsiteX7" fmla="*/ 2079 w 204213"/>
              <a:gd name="connsiteY7" fmla="*/ 53340 h 146858"/>
              <a:gd name="connsiteX0" fmla="*/ 1386 w 204213"/>
              <a:gd name="connsiteY0" fmla="*/ 53340 h 146858"/>
              <a:gd name="connsiteX1" fmla="*/ 65117 w 204213"/>
              <a:gd name="connsiteY1" fmla="*/ 0 h 146858"/>
              <a:gd name="connsiteX2" fmla="*/ 173337 w 204213"/>
              <a:gd name="connsiteY2" fmla="*/ 53404 h 146858"/>
              <a:gd name="connsiteX3" fmla="*/ 204205 w 204213"/>
              <a:gd name="connsiteY3" fmla="*/ 79046 h 146858"/>
              <a:gd name="connsiteX4" fmla="*/ 181495 w 204213"/>
              <a:gd name="connsiteY4" fmla="*/ 145473 h 146858"/>
              <a:gd name="connsiteX5" fmla="*/ 63731 w 204213"/>
              <a:gd name="connsiteY5" fmla="*/ 146858 h 146858"/>
              <a:gd name="connsiteX6" fmla="*/ 0 w 204213"/>
              <a:gd name="connsiteY6" fmla="*/ 82435 h 146858"/>
              <a:gd name="connsiteX7" fmla="*/ 2079 w 204213"/>
              <a:gd name="connsiteY7" fmla="*/ 53340 h 146858"/>
              <a:gd name="connsiteX0" fmla="*/ 1386 w 211637"/>
              <a:gd name="connsiteY0" fmla="*/ 53340 h 146858"/>
              <a:gd name="connsiteX1" fmla="*/ 65117 w 211637"/>
              <a:gd name="connsiteY1" fmla="*/ 0 h 146858"/>
              <a:gd name="connsiteX2" fmla="*/ 173337 w 211637"/>
              <a:gd name="connsiteY2" fmla="*/ 53404 h 146858"/>
              <a:gd name="connsiteX3" fmla="*/ 211629 w 211637"/>
              <a:gd name="connsiteY3" fmla="*/ 79046 h 146858"/>
              <a:gd name="connsiteX4" fmla="*/ 181495 w 211637"/>
              <a:gd name="connsiteY4" fmla="*/ 145473 h 146858"/>
              <a:gd name="connsiteX5" fmla="*/ 63731 w 211637"/>
              <a:gd name="connsiteY5" fmla="*/ 146858 h 146858"/>
              <a:gd name="connsiteX6" fmla="*/ 0 w 211637"/>
              <a:gd name="connsiteY6" fmla="*/ 82435 h 146858"/>
              <a:gd name="connsiteX7" fmla="*/ 2079 w 211637"/>
              <a:gd name="connsiteY7" fmla="*/ 53340 h 146858"/>
              <a:gd name="connsiteX0" fmla="*/ 1386 w 211637"/>
              <a:gd name="connsiteY0" fmla="*/ 53340 h 146858"/>
              <a:gd name="connsiteX1" fmla="*/ 65117 w 211637"/>
              <a:gd name="connsiteY1" fmla="*/ 0 h 146858"/>
              <a:gd name="connsiteX2" fmla="*/ 173337 w 211637"/>
              <a:gd name="connsiteY2" fmla="*/ 53404 h 146858"/>
              <a:gd name="connsiteX3" fmla="*/ 211629 w 211637"/>
              <a:gd name="connsiteY3" fmla="*/ 79046 h 146858"/>
              <a:gd name="connsiteX4" fmla="*/ 204725 w 211637"/>
              <a:gd name="connsiteY4" fmla="*/ 95474 h 146858"/>
              <a:gd name="connsiteX5" fmla="*/ 63731 w 211637"/>
              <a:gd name="connsiteY5" fmla="*/ 146858 h 146858"/>
              <a:gd name="connsiteX6" fmla="*/ 0 w 211637"/>
              <a:gd name="connsiteY6" fmla="*/ 82435 h 146858"/>
              <a:gd name="connsiteX7" fmla="*/ 2079 w 211637"/>
              <a:gd name="connsiteY7" fmla="*/ 53340 h 146858"/>
              <a:gd name="connsiteX0" fmla="*/ 1386 w 204725"/>
              <a:gd name="connsiteY0" fmla="*/ 53340 h 146858"/>
              <a:gd name="connsiteX1" fmla="*/ 65117 w 204725"/>
              <a:gd name="connsiteY1" fmla="*/ 0 h 146858"/>
              <a:gd name="connsiteX2" fmla="*/ 173337 w 204725"/>
              <a:gd name="connsiteY2" fmla="*/ 53404 h 146858"/>
              <a:gd name="connsiteX3" fmla="*/ 204684 w 204725"/>
              <a:gd name="connsiteY3" fmla="*/ 79046 h 146858"/>
              <a:gd name="connsiteX4" fmla="*/ 204725 w 204725"/>
              <a:gd name="connsiteY4" fmla="*/ 95474 h 146858"/>
              <a:gd name="connsiteX5" fmla="*/ 63731 w 204725"/>
              <a:gd name="connsiteY5" fmla="*/ 146858 h 146858"/>
              <a:gd name="connsiteX6" fmla="*/ 0 w 204725"/>
              <a:gd name="connsiteY6" fmla="*/ 82435 h 146858"/>
              <a:gd name="connsiteX7" fmla="*/ 2079 w 204725"/>
              <a:gd name="connsiteY7" fmla="*/ 53340 h 146858"/>
              <a:gd name="connsiteX0" fmla="*/ 1386 w 204725"/>
              <a:gd name="connsiteY0" fmla="*/ 53340 h 146858"/>
              <a:gd name="connsiteX1" fmla="*/ 65117 w 204725"/>
              <a:gd name="connsiteY1" fmla="*/ 0 h 146858"/>
              <a:gd name="connsiteX2" fmla="*/ 159447 w 204725"/>
              <a:gd name="connsiteY2" fmla="*/ 79002 h 146858"/>
              <a:gd name="connsiteX3" fmla="*/ 204684 w 204725"/>
              <a:gd name="connsiteY3" fmla="*/ 79046 h 146858"/>
              <a:gd name="connsiteX4" fmla="*/ 204725 w 204725"/>
              <a:gd name="connsiteY4" fmla="*/ 95474 h 146858"/>
              <a:gd name="connsiteX5" fmla="*/ 63731 w 204725"/>
              <a:gd name="connsiteY5" fmla="*/ 146858 h 146858"/>
              <a:gd name="connsiteX6" fmla="*/ 0 w 204725"/>
              <a:gd name="connsiteY6" fmla="*/ 82435 h 146858"/>
              <a:gd name="connsiteX7" fmla="*/ 2079 w 204725"/>
              <a:gd name="connsiteY7" fmla="*/ 53340 h 146858"/>
              <a:gd name="connsiteX0" fmla="*/ 1386 w 204725"/>
              <a:gd name="connsiteY0" fmla="*/ 0 h 93518"/>
              <a:gd name="connsiteX1" fmla="*/ 155881 w 204725"/>
              <a:gd name="connsiteY1" fmla="*/ 55988 h 93518"/>
              <a:gd name="connsiteX2" fmla="*/ 159447 w 204725"/>
              <a:gd name="connsiteY2" fmla="*/ 25662 h 93518"/>
              <a:gd name="connsiteX3" fmla="*/ 204684 w 204725"/>
              <a:gd name="connsiteY3" fmla="*/ 25706 h 93518"/>
              <a:gd name="connsiteX4" fmla="*/ 204725 w 204725"/>
              <a:gd name="connsiteY4" fmla="*/ 42134 h 93518"/>
              <a:gd name="connsiteX5" fmla="*/ 63731 w 204725"/>
              <a:gd name="connsiteY5" fmla="*/ 93518 h 93518"/>
              <a:gd name="connsiteX6" fmla="*/ 0 w 204725"/>
              <a:gd name="connsiteY6" fmla="*/ 29095 h 93518"/>
              <a:gd name="connsiteX7" fmla="*/ 2079 w 204725"/>
              <a:gd name="connsiteY7" fmla="*/ 0 h 93518"/>
              <a:gd name="connsiteX0" fmla="*/ 1386 w 204725"/>
              <a:gd name="connsiteY0" fmla="*/ 0 h 55988"/>
              <a:gd name="connsiteX1" fmla="*/ 155881 w 204725"/>
              <a:gd name="connsiteY1" fmla="*/ 55988 h 55988"/>
              <a:gd name="connsiteX2" fmla="*/ 159447 w 204725"/>
              <a:gd name="connsiteY2" fmla="*/ 25662 h 55988"/>
              <a:gd name="connsiteX3" fmla="*/ 204684 w 204725"/>
              <a:gd name="connsiteY3" fmla="*/ 25706 h 55988"/>
              <a:gd name="connsiteX4" fmla="*/ 204725 w 204725"/>
              <a:gd name="connsiteY4" fmla="*/ 42134 h 55988"/>
              <a:gd name="connsiteX5" fmla="*/ 185867 w 204725"/>
              <a:gd name="connsiteY5" fmla="*/ 42562 h 55988"/>
              <a:gd name="connsiteX6" fmla="*/ 0 w 204725"/>
              <a:gd name="connsiteY6" fmla="*/ 29095 h 55988"/>
              <a:gd name="connsiteX7" fmla="*/ 2079 w 204725"/>
              <a:gd name="connsiteY7" fmla="*/ 0 h 55988"/>
              <a:gd name="connsiteX0" fmla="*/ 0 w 203339"/>
              <a:gd name="connsiteY0" fmla="*/ 0 h 64022"/>
              <a:gd name="connsiteX1" fmla="*/ 154495 w 203339"/>
              <a:gd name="connsiteY1" fmla="*/ 55988 h 64022"/>
              <a:gd name="connsiteX2" fmla="*/ 158061 w 203339"/>
              <a:gd name="connsiteY2" fmla="*/ 25662 h 64022"/>
              <a:gd name="connsiteX3" fmla="*/ 203298 w 203339"/>
              <a:gd name="connsiteY3" fmla="*/ 25706 h 64022"/>
              <a:gd name="connsiteX4" fmla="*/ 203339 w 203339"/>
              <a:gd name="connsiteY4" fmla="*/ 42134 h 64022"/>
              <a:gd name="connsiteX5" fmla="*/ 184481 w 203339"/>
              <a:gd name="connsiteY5" fmla="*/ 42562 h 64022"/>
              <a:gd name="connsiteX6" fmla="*/ 183734 w 203339"/>
              <a:gd name="connsiteY6" fmla="*/ 64022 h 64022"/>
              <a:gd name="connsiteX7" fmla="*/ 693 w 203339"/>
              <a:gd name="connsiteY7" fmla="*/ 0 h 64022"/>
              <a:gd name="connsiteX0" fmla="*/ 0 w 203339"/>
              <a:gd name="connsiteY0" fmla="*/ 0 h 64022"/>
              <a:gd name="connsiteX1" fmla="*/ 154495 w 203339"/>
              <a:gd name="connsiteY1" fmla="*/ 55988 h 64022"/>
              <a:gd name="connsiteX2" fmla="*/ 158061 w 203339"/>
              <a:gd name="connsiteY2" fmla="*/ 25662 h 64022"/>
              <a:gd name="connsiteX3" fmla="*/ 203298 w 203339"/>
              <a:gd name="connsiteY3" fmla="*/ 25706 h 64022"/>
              <a:gd name="connsiteX4" fmla="*/ 203339 w 203339"/>
              <a:gd name="connsiteY4" fmla="*/ 42134 h 64022"/>
              <a:gd name="connsiteX5" fmla="*/ 184481 w 203339"/>
              <a:gd name="connsiteY5" fmla="*/ 42562 h 64022"/>
              <a:gd name="connsiteX6" fmla="*/ 183734 w 203339"/>
              <a:gd name="connsiteY6" fmla="*/ 64022 h 64022"/>
              <a:gd name="connsiteX7" fmla="*/ 158033 w 203339"/>
              <a:gd name="connsiteY7" fmla="*/ 62439 h 64022"/>
              <a:gd name="connsiteX0" fmla="*/ 0 w 57015"/>
              <a:gd name="connsiteY0" fmla="*/ 38342 h 38490"/>
              <a:gd name="connsiteX1" fmla="*/ 8171 w 57015"/>
              <a:gd name="connsiteY1" fmla="*/ 30456 h 38490"/>
              <a:gd name="connsiteX2" fmla="*/ 11737 w 57015"/>
              <a:gd name="connsiteY2" fmla="*/ 130 h 38490"/>
              <a:gd name="connsiteX3" fmla="*/ 56974 w 57015"/>
              <a:gd name="connsiteY3" fmla="*/ 174 h 38490"/>
              <a:gd name="connsiteX4" fmla="*/ 57015 w 57015"/>
              <a:gd name="connsiteY4" fmla="*/ 16602 h 38490"/>
              <a:gd name="connsiteX5" fmla="*/ 38157 w 57015"/>
              <a:gd name="connsiteY5" fmla="*/ 17030 h 38490"/>
              <a:gd name="connsiteX6" fmla="*/ 37410 w 57015"/>
              <a:gd name="connsiteY6" fmla="*/ 38490 h 38490"/>
              <a:gd name="connsiteX7" fmla="*/ 11709 w 57015"/>
              <a:gd name="connsiteY7" fmla="*/ 36907 h 38490"/>
              <a:gd name="connsiteX0" fmla="*/ 0 w 50070"/>
              <a:gd name="connsiteY0" fmla="*/ 38342 h 38490"/>
              <a:gd name="connsiteX1" fmla="*/ 1226 w 50070"/>
              <a:gd name="connsiteY1" fmla="*/ 30456 h 38490"/>
              <a:gd name="connsiteX2" fmla="*/ 4792 w 50070"/>
              <a:gd name="connsiteY2" fmla="*/ 130 h 38490"/>
              <a:gd name="connsiteX3" fmla="*/ 50029 w 50070"/>
              <a:gd name="connsiteY3" fmla="*/ 174 h 38490"/>
              <a:gd name="connsiteX4" fmla="*/ 50070 w 50070"/>
              <a:gd name="connsiteY4" fmla="*/ 16602 h 38490"/>
              <a:gd name="connsiteX5" fmla="*/ 31212 w 50070"/>
              <a:gd name="connsiteY5" fmla="*/ 17030 h 38490"/>
              <a:gd name="connsiteX6" fmla="*/ 30465 w 50070"/>
              <a:gd name="connsiteY6" fmla="*/ 38490 h 38490"/>
              <a:gd name="connsiteX7" fmla="*/ 4764 w 50070"/>
              <a:gd name="connsiteY7" fmla="*/ 36907 h 38490"/>
              <a:gd name="connsiteX0" fmla="*/ 0 w 50070"/>
              <a:gd name="connsiteY0" fmla="*/ 38342 h 38490"/>
              <a:gd name="connsiteX1" fmla="*/ 4792 w 50070"/>
              <a:gd name="connsiteY1" fmla="*/ 130 h 38490"/>
              <a:gd name="connsiteX2" fmla="*/ 50029 w 50070"/>
              <a:gd name="connsiteY2" fmla="*/ 174 h 38490"/>
              <a:gd name="connsiteX3" fmla="*/ 50070 w 50070"/>
              <a:gd name="connsiteY3" fmla="*/ 16602 h 38490"/>
              <a:gd name="connsiteX4" fmla="*/ 31212 w 50070"/>
              <a:gd name="connsiteY4" fmla="*/ 17030 h 38490"/>
              <a:gd name="connsiteX5" fmla="*/ 30465 w 50070"/>
              <a:gd name="connsiteY5" fmla="*/ 38490 h 38490"/>
              <a:gd name="connsiteX6" fmla="*/ 4764 w 50070"/>
              <a:gd name="connsiteY6" fmla="*/ 36907 h 38490"/>
              <a:gd name="connsiteX0" fmla="*/ 0 w 50070"/>
              <a:gd name="connsiteY0" fmla="*/ 38342 h 38490"/>
              <a:gd name="connsiteX1" fmla="*/ 4792 w 50070"/>
              <a:gd name="connsiteY1" fmla="*/ 130 h 38490"/>
              <a:gd name="connsiteX2" fmla="*/ 50029 w 50070"/>
              <a:gd name="connsiteY2" fmla="*/ 174 h 38490"/>
              <a:gd name="connsiteX3" fmla="*/ 50070 w 50070"/>
              <a:gd name="connsiteY3" fmla="*/ 16602 h 38490"/>
              <a:gd name="connsiteX4" fmla="*/ 31212 w 50070"/>
              <a:gd name="connsiteY4" fmla="*/ 17030 h 38490"/>
              <a:gd name="connsiteX5" fmla="*/ 30465 w 50070"/>
              <a:gd name="connsiteY5" fmla="*/ 38490 h 38490"/>
              <a:gd name="connsiteX6" fmla="*/ 47 w 50070"/>
              <a:gd name="connsiteY6" fmla="*/ 38299 h 38490"/>
              <a:gd name="connsiteX0" fmla="*/ 0 w 50070"/>
              <a:gd name="connsiteY0" fmla="*/ 38342 h 38490"/>
              <a:gd name="connsiteX1" fmla="*/ 3881 w 50070"/>
              <a:gd name="connsiteY1" fmla="*/ 130 h 38490"/>
              <a:gd name="connsiteX2" fmla="*/ 50029 w 50070"/>
              <a:gd name="connsiteY2" fmla="*/ 174 h 38490"/>
              <a:gd name="connsiteX3" fmla="*/ 50070 w 50070"/>
              <a:gd name="connsiteY3" fmla="*/ 16602 h 38490"/>
              <a:gd name="connsiteX4" fmla="*/ 31212 w 50070"/>
              <a:gd name="connsiteY4" fmla="*/ 17030 h 38490"/>
              <a:gd name="connsiteX5" fmla="*/ 30465 w 50070"/>
              <a:gd name="connsiteY5" fmla="*/ 38490 h 38490"/>
              <a:gd name="connsiteX6" fmla="*/ 47 w 50070"/>
              <a:gd name="connsiteY6" fmla="*/ 38299 h 38490"/>
              <a:gd name="connsiteX0" fmla="*/ 0 w 50070"/>
              <a:gd name="connsiteY0" fmla="*/ 38342 h 38490"/>
              <a:gd name="connsiteX1" fmla="*/ 3881 w 50070"/>
              <a:gd name="connsiteY1" fmla="*/ 130 h 38490"/>
              <a:gd name="connsiteX2" fmla="*/ 50029 w 50070"/>
              <a:gd name="connsiteY2" fmla="*/ 174 h 38490"/>
              <a:gd name="connsiteX3" fmla="*/ 50070 w 50070"/>
              <a:gd name="connsiteY3" fmla="*/ 16602 h 38490"/>
              <a:gd name="connsiteX4" fmla="*/ 31212 w 50070"/>
              <a:gd name="connsiteY4" fmla="*/ 17030 h 38490"/>
              <a:gd name="connsiteX5" fmla="*/ 30465 w 50070"/>
              <a:gd name="connsiteY5" fmla="*/ 38490 h 38490"/>
              <a:gd name="connsiteX6" fmla="*/ 1816 w 50070"/>
              <a:gd name="connsiteY6" fmla="*/ 38299 h 38490"/>
              <a:gd name="connsiteX0" fmla="*/ 0 w 48462"/>
              <a:gd name="connsiteY0" fmla="*/ 38342 h 38490"/>
              <a:gd name="connsiteX1" fmla="*/ 2273 w 48462"/>
              <a:gd name="connsiteY1" fmla="*/ 130 h 38490"/>
              <a:gd name="connsiteX2" fmla="*/ 48421 w 48462"/>
              <a:gd name="connsiteY2" fmla="*/ 174 h 38490"/>
              <a:gd name="connsiteX3" fmla="*/ 48462 w 48462"/>
              <a:gd name="connsiteY3" fmla="*/ 16602 h 38490"/>
              <a:gd name="connsiteX4" fmla="*/ 29604 w 48462"/>
              <a:gd name="connsiteY4" fmla="*/ 17030 h 38490"/>
              <a:gd name="connsiteX5" fmla="*/ 28857 w 48462"/>
              <a:gd name="connsiteY5" fmla="*/ 38490 h 38490"/>
              <a:gd name="connsiteX6" fmla="*/ 208 w 48462"/>
              <a:gd name="connsiteY6" fmla="*/ 38299 h 38490"/>
              <a:gd name="connsiteX0" fmla="*/ 0 w 48462"/>
              <a:gd name="connsiteY0" fmla="*/ 38342 h 38490"/>
              <a:gd name="connsiteX1" fmla="*/ 2273 w 48462"/>
              <a:gd name="connsiteY1" fmla="*/ 130 h 38490"/>
              <a:gd name="connsiteX2" fmla="*/ 48421 w 48462"/>
              <a:gd name="connsiteY2" fmla="*/ 174 h 38490"/>
              <a:gd name="connsiteX3" fmla="*/ 48462 w 48462"/>
              <a:gd name="connsiteY3" fmla="*/ 16602 h 38490"/>
              <a:gd name="connsiteX4" fmla="*/ 28425 w 48462"/>
              <a:gd name="connsiteY4" fmla="*/ 16173 h 38490"/>
              <a:gd name="connsiteX5" fmla="*/ 28857 w 48462"/>
              <a:gd name="connsiteY5" fmla="*/ 38490 h 38490"/>
              <a:gd name="connsiteX6" fmla="*/ 208 w 48462"/>
              <a:gd name="connsiteY6" fmla="*/ 38299 h 38490"/>
              <a:gd name="connsiteX0" fmla="*/ 0 w 48462"/>
              <a:gd name="connsiteY0" fmla="*/ 38342 h 44589"/>
              <a:gd name="connsiteX1" fmla="*/ 2273 w 48462"/>
              <a:gd name="connsiteY1" fmla="*/ 130 h 44589"/>
              <a:gd name="connsiteX2" fmla="*/ 48421 w 48462"/>
              <a:gd name="connsiteY2" fmla="*/ 174 h 44589"/>
              <a:gd name="connsiteX3" fmla="*/ 48462 w 48462"/>
              <a:gd name="connsiteY3" fmla="*/ 16602 h 44589"/>
              <a:gd name="connsiteX4" fmla="*/ 28425 w 48462"/>
              <a:gd name="connsiteY4" fmla="*/ 16173 h 44589"/>
              <a:gd name="connsiteX5" fmla="*/ 30477 w 48462"/>
              <a:gd name="connsiteY5" fmla="*/ 44589 h 44589"/>
              <a:gd name="connsiteX6" fmla="*/ 208 w 48462"/>
              <a:gd name="connsiteY6" fmla="*/ 38299 h 44589"/>
              <a:gd name="connsiteX0" fmla="*/ 0 w 56436"/>
              <a:gd name="connsiteY0" fmla="*/ 38342 h 44589"/>
              <a:gd name="connsiteX1" fmla="*/ 2273 w 56436"/>
              <a:gd name="connsiteY1" fmla="*/ 130 h 44589"/>
              <a:gd name="connsiteX2" fmla="*/ 48421 w 56436"/>
              <a:gd name="connsiteY2" fmla="*/ 174 h 44589"/>
              <a:gd name="connsiteX3" fmla="*/ 56436 w 56436"/>
              <a:gd name="connsiteY3" fmla="*/ 16602 h 44589"/>
              <a:gd name="connsiteX4" fmla="*/ 28425 w 56436"/>
              <a:gd name="connsiteY4" fmla="*/ 16173 h 44589"/>
              <a:gd name="connsiteX5" fmla="*/ 30477 w 56436"/>
              <a:gd name="connsiteY5" fmla="*/ 44589 h 44589"/>
              <a:gd name="connsiteX6" fmla="*/ 208 w 56436"/>
              <a:gd name="connsiteY6" fmla="*/ 38299 h 44589"/>
              <a:gd name="connsiteX0" fmla="*/ 0 w 56436"/>
              <a:gd name="connsiteY0" fmla="*/ 38342 h 44589"/>
              <a:gd name="connsiteX1" fmla="*/ 2273 w 56436"/>
              <a:gd name="connsiteY1" fmla="*/ 130 h 44589"/>
              <a:gd name="connsiteX2" fmla="*/ 54651 w 56436"/>
              <a:gd name="connsiteY2" fmla="*/ 174 h 44589"/>
              <a:gd name="connsiteX3" fmla="*/ 56436 w 56436"/>
              <a:gd name="connsiteY3" fmla="*/ 16602 h 44589"/>
              <a:gd name="connsiteX4" fmla="*/ 28425 w 56436"/>
              <a:gd name="connsiteY4" fmla="*/ 16173 h 44589"/>
              <a:gd name="connsiteX5" fmla="*/ 30477 w 56436"/>
              <a:gd name="connsiteY5" fmla="*/ 44589 h 44589"/>
              <a:gd name="connsiteX6" fmla="*/ 208 w 56436"/>
              <a:gd name="connsiteY6" fmla="*/ 38299 h 44589"/>
              <a:gd name="connsiteX0" fmla="*/ 0 w 56436"/>
              <a:gd name="connsiteY0" fmla="*/ 38342 h 44589"/>
              <a:gd name="connsiteX1" fmla="*/ 2273 w 56436"/>
              <a:gd name="connsiteY1" fmla="*/ 130 h 44589"/>
              <a:gd name="connsiteX2" fmla="*/ 54651 w 56436"/>
              <a:gd name="connsiteY2" fmla="*/ 174 h 44589"/>
              <a:gd name="connsiteX3" fmla="*/ 56436 w 56436"/>
              <a:gd name="connsiteY3" fmla="*/ 16602 h 44589"/>
              <a:gd name="connsiteX4" fmla="*/ 28425 w 56436"/>
              <a:gd name="connsiteY4" fmla="*/ 16173 h 44589"/>
              <a:gd name="connsiteX5" fmla="*/ 30477 w 56436"/>
              <a:gd name="connsiteY5" fmla="*/ 44589 h 44589"/>
              <a:gd name="connsiteX6" fmla="*/ 208 w 56436"/>
              <a:gd name="connsiteY6" fmla="*/ 38299 h 44589"/>
              <a:gd name="connsiteX0" fmla="*/ 5086 w 61522"/>
              <a:gd name="connsiteY0" fmla="*/ 38342 h 44589"/>
              <a:gd name="connsiteX1" fmla="*/ 8 w 61522"/>
              <a:gd name="connsiteY1" fmla="*/ 130 h 44589"/>
              <a:gd name="connsiteX2" fmla="*/ 59737 w 61522"/>
              <a:gd name="connsiteY2" fmla="*/ 174 h 44589"/>
              <a:gd name="connsiteX3" fmla="*/ 61522 w 61522"/>
              <a:gd name="connsiteY3" fmla="*/ 16602 h 44589"/>
              <a:gd name="connsiteX4" fmla="*/ 33511 w 61522"/>
              <a:gd name="connsiteY4" fmla="*/ 16173 h 44589"/>
              <a:gd name="connsiteX5" fmla="*/ 35563 w 61522"/>
              <a:gd name="connsiteY5" fmla="*/ 44589 h 44589"/>
              <a:gd name="connsiteX6" fmla="*/ 5294 w 61522"/>
              <a:gd name="connsiteY6" fmla="*/ 38299 h 44589"/>
              <a:gd name="connsiteX0" fmla="*/ 5086 w 61522"/>
              <a:gd name="connsiteY0" fmla="*/ 38342 h 44589"/>
              <a:gd name="connsiteX1" fmla="*/ 8 w 61522"/>
              <a:gd name="connsiteY1" fmla="*/ 130 h 44589"/>
              <a:gd name="connsiteX2" fmla="*/ 59737 w 61522"/>
              <a:gd name="connsiteY2" fmla="*/ 174 h 44589"/>
              <a:gd name="connsiteX3" fmla="*/ 61522 w 61522"/>
              <a:gd name="connsiteY3" fmla="*/ 16602 h 44589"/>
              <a:gd name="connsiteX4" fmla="*/ 33511 w 61522"/>
              <a:gd name="connsiteY4" fmla="*/ 16173 h 44589"/>
              <a:gd name="connsiteX5" fmla="*/ 35563 w 61522"/>
              <a:gd name="connsiteY5" fmla="*/ 44589 h 44589"/>
              <a:gd name="connsiteX6" fmla="*/ 1556 w 61522"/>
              <a:gd name="connsiteY6" fmla="*/ 44024 h 44589"/>
              <a:gd name="connsiteX0" fmla="*/ 1597 w 61522"/>
              <a:gd name="connsiteY0" fmla="*/ 43445 h 44589"/>
              <a:gd name="connsiteX1" fmla="*/ 8 w 61522"/>
              <a:gd name="connsiteY1" fmla="*/ 130 h 44589"/>
              <a:gd name="connsiteX2" fmla="*/ 59737 w 61522"/>
              <a:gd name="connsiteY2" fmla="*/ 174 h 44589"/>
              <a:gd name="connsiteX3" fmla="*/ 61522 w 61522"/>
              <a:gd name="connsiteY3" fmla="*/ 16602 h 44589"/>
              <a:gd name="connsiteX4" fmla="*/ 33511 w 61522"/>
              <a:gd name="connsiteY4" fmla="*/ 16173 h 44589"/>
              <a:gd name="connsiteX5" fmla="*/ 35563 w 61522"/>
              <a:gd name="connsiteY5" fmla="*/ 44589 h 44589"/>
              <a:gd name="connsiteX6" fmla="*/ 1556 w 61522"/>
              <a:gd name="connsiteY6" fmla="*/ 44024 h 44589"/>
              <a:gd name="connsiteX0" fmla="*/ 2035 w 61960"/>
              <a:gd name="connsiteY0" fmla="*/ 43445 h 44589"/>
              <a:gd name="connsiteX1" fmla="*/ 446 w 61960"/>
              <a:gd name="connsiteY1" fmla="*/ 130 h 44589"/>
              <a:gd name="connsiteX2" fmla="*/ 60175 w 61960"/>
              <a:gd name="connsiteY2" fmla="*/ 174 h 44589"/>
              <a:gd name="connsiteX3" fmla="*/ 61960 w 61960"/>
              <a:gd name="connsiteY3" fmla="*/ 16602 h 44589"/>
              <a:gd name="connsiteX4" fmla="*/ 33949 w 61960"/>
              <a:gd name="connsiteY4" fmla="*/ 16173 h 44589"/>
              <a:gd name="connsiteX5" fmla="*/ 36001 w 61960"/>
              <a:gd name="connsiteY5" fmla="*/ 44589 h 44589"/>
              <a:gd name="connsiteX6" fmla="*/ 0 w 61960"/>
              <a:gd name="connsiteY6" fmla="*/ 44024 h 44589"/>
              <a:gd name="connsiteX0" fmla="*/ 530 w 62324"/>
              <a:gd name="connsiteY0" fmla="*/ 43445 h 44589"/>
              <a:gd name="connsiteX1" fmla="*/ 810 w 62324"/>
              <a:gd name="connsiteY1" fmla="*/ 130 h 44589"/>
              <a:gd name="connsiteX2" fmla="*/ 60539 w 62324"/>
              <a:gd name="connsiteY2" fmla="*/ 174 h 44589"/>
              <a:gd name="connsiteX3" fmla="*/ 62324 w 62324"/>
              <a:gd name="connsiteY3" fmla="*/ 16602 h 44589"/>
              <a:gd name="connsiteX4" fmla="*/ 34313 w 62324"/>
              <a:gd name="connsiteY4" fmla="*/ 16173 h 44589"/>
              <a:gd name="connsiteX5" fmla="*/ 36365 w 62324"/>
              <a:gd name="connsiteY5" fmla="*/ 44589 h 44589"/>
              <a:gd name="connsiteX6" fmla="*/ 364 w 62324"/>
              <a:gd name="connsiteY6" fmla="*/ 44024 h 44589"/>
              <a:gd name="connsiteX0" fmla="*/ 166 w 61960"/>
              <a:gd name="connsiteY0" fmla="*/ 43445 h 44589"/>
              <a:gd name="connsiteX1" fmla="*/ 446 w 61960"/>
              <a:gd name="connsiteY1" fmla="*/ 130 h 44589"/>
              <a:gd name="connsiteX2" fmla="*/ 60175 w 61960"/>
              <a:gd name="connsiteY2" fmla="*/ 174 h 44589"/>
              <a:gd name="connsiteX3" fmla="*/ 61960 w 61960"/>
              <a:gd name="connsiteY3" fmla="*/ 16602 h 44589"/>
              <a:gd name="connsiteX4" fmla="*/ 33949 w 61960"/>
              <a:gd name="connsiteY4" fmla="*/ 16173 h 44589"/>
              <a:gd name="connsiteX5" fmla="*/ 36001 w 61960"/>
              <a:gd name="connsiteY5" fmla="*/ 44589 h 44589"/>
              <a:gd name="connsiteX6" fmla="*/ 0 w 61960"/>
              <a:gd name="connsiteY6" fmla="*/ 44024 h 44589"/>
              <a:gd name="connsiteX0" fmla="*/ 166 w 61960"/>
              <a:gd name="connsiteY0" fmla="*/ 43445 h 44589"/>
              <a:gd name="connsiteX1" fmla="*/ 446 w 61960"/>
              <a:gd name="connsiteY1" fmla="*/ 130 h 44589"/>
              <a:gd name="connsiteX2" fmla="*/ 60175 w 61960"/>
              <a:gd name="connsiteY2" fmla="*/ 174 h 44589"/>
              <a:gd name="connsiteX3" fmla="*/ 61960 w 61960"/>
              <a:gd name="connsiteY3" fmla="*/ 16602 h 44589"/>
              <a:gd name="connsiteX4" fmla="*/ 33949 w 61960"/>
              <a:gd name="connsiteY4" fmla="*/ 16173 h 44589"/>
              <a:gd name="connsiteX5" fmla="*/ 36001 w 61960"/>
              <a:gd name="connsiteY5" fmla="*/ 44589 h 44589"/>
              <a:gd name="connsiteX6" fmla="*/ 0 w 61960"/>
              <a:gd name="connsiteY6" fmla="*/ 44024 h 44589"/>
              <a:gd name="connsiteX0" fmla="*/ 166 w 61960"/>
              <a:gd name="connsiteY0" fmla="*/ 43445 h 44589"/>
              <a:gd name="connsiteX1" fmla="*/ 446 w 61960"/>
              <a:gd name="connsiteY1" fmla="*/ 130 h 44589"/>
              <a:gd name="connsiteX2" fmla="*/ 60175 w 61960"/>
              <a:gd name="connsiteY2" fmla="*/ 174 h 44589"/>
              <a:gd name="connsiteX3" fmla="*/ 61960 w 61960"/>
              <a:gd name="connsiteY3" fmla="*/ 16602 h 44589"/>
              <a:gd name="connsiteX4" fmla="*/ 33949 w 61960"/>
              <a:gd name="connsiteY4" fmla="*/ 16173 h 44589"/>
              <a:gd name="connsiteX5" fmla="*/ 36001 w 61960"/>
              <a:gd name="connsiteY5" fmla="*/ 44589 h 44589"/>
              <a:gd name="connsiteX6" fmla="*/ 0 w 61960"/>
              <a:gd name="connsiteY6" fmla="*/ 44024 h 44589"/>
              <a:gd name="connsiteX0" fmla="*/ 166 w 61960"/>
              <a:gd name="connsiteY0" fmla="*/ 43445 h 44589"/>
              <a:gd name="connsiteX1" fmla="*/ 446 w 61960"/>
              <a:gd name="connsiteY1" fmla="*/ 130 h 44589"/>
              <a:gd name="connsiteX2" fmla="*/ 60175 w 61960"/>
              <a:gd name="connsiteY2" fmla="*/ 174 h 44589"/>
              <a:gd name="connsiteX3" fmla="*/ 61960 w 61960"/>
              <a:gd name="connsiteY3" fmla="*/ 16602 h 44589"/>
              <a:gd name="connsiteX4" fmla="*/ 33949 w 61960"/>
              <a:gd name="connsiteY4" fmla="*/ 16173 h 44589"/>
              <a:gd name="connsiteX5" fmla="*/ 36001 w 61960"/>
              <a:gd name="connsiteY5" fmla="*/ 44589 h 44589"/>
              <a:gd name="connsiteX6" fmla="*/ 0 w 61960"/>
              <a:gd name="connsiteY6" fmla="*/ 44024 h 44589"/>
              <a:gd name="connsiteX0" fmla="*/ 166 w 61960"/>
              <a:gd name="connsiteY0" fmla="*/ 44069 h 44589"/>
              <a:gd name="connsiteX1" fmla="*/ 446 w 61960"/>
              <a:gd name="connsiteY1" fmla="*/ 130 h 44589"/>
              <a:gd name="connsiteX2" fmla="*/ 60175 w 61960"/>
              <a:gd name="connsiteY2" fmla="*/ 174 h 44589"/>
              <a:gd name="connsiteX3" fmla="*/ 61960 w 61960"/>
              <a:gd name="connsiteY3" fmla="*/ 16602 h 44589"/>
              <a:gd name="connsiteX4" fmla="*/ 33949 w 61960"/>
              <a:gd name="connsiteY4" fmla="*/ 16173 h 44589"/>
              <a:gd name="connsiteX5" fmla="*/ 36001 w 61960"/>
              <a:gd name="connsiteY5" fmla="*/ 44589 h 44589"/>
              <a:gd name="connsiteX6" fmla="*/ 0 w 61960"/>
              <a:gd name="connsiteY6" fmla="*/ 44024 h 44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960" h="44589" extrusionOk="0">
                <a:moveTo>
                  <a:pt x="166" y="44069"/>
                </a:moveTo>
                <a:cubicBezTo>
                  <a:pt x="10" y="43446"/>
                  <a:pt x="976" y="14568"/>
                  <a:pt x="446" y="130"/>
                </a:cubicBezTo>
                <a:cubicBezTo>
                  <a:pt x="438" y="304"/>
                  <a:pt x="60183" y="0"/>
                  <a:pt x="60175" y="174"/>
                </a:cubicBezTo>
                <a:cubicBezTo>
                  <a:pt x="59815" y="1169"/>
                  <a:pt x="61946" y="11126"/>
                  <a:pt x="61960" y="16602"/>
                </a:cubicBezTo>
                <a:lnTo>
                  <a:pt x="33949" y="16173"/>
                </a:lnTo>
                <a:lnTo>
                  <a:pt x="36001" y="44589"/>
                </a:lnTo>
                <a:lnTo>
                  <a:pt x="0" y="44024"/>
                </a:lnTo>
              </a:path>
            </a:pathLst>
          </a:cu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56" name="Gruppe 55"/>
          <p:cNvGrpSpPr/>
          <p:nvPr/>
        </p:nvGrpSpPr>
        <p:grpSpPr>
          <a:xfrm>
            <a:off x="9350623" y="7273044"/>
            <a:ext cx="329842" cy="357105"/>
            <a:chOff x="7594893" y="6082064"/>
            <a:chExt cx="329842" cy="357105"/>
          </a:xfrm>
        </p:grpSpPr>
        <p:sp>
          <p:nvSpPr>
            <p:cNvPr id="57" name="Likebent trekant 56">
              <a:extLst>
                <a:ext uri="{FF2B5EF4-FFF2-40B4-BE49-F238E27FC236}">
                  <a16:creationId xmlns="" xmlns:a16="http://schemas.microsoft.com/office/drawing/2014/main" id="{344C2AF7-FD25-E1E4-3B61-D8E31C704659}"/>
                </a:ext>
              </a:extLst>
            </p:cNvPr>
            <p:cNvSpPr/>
            <p:nvPr/>
          </p:nvSpPr>
          <p:spPr>
            <a:xfrm>
              <a:off x="7594893" y="6082064"/>
              <a:ext cx="329842" cy="357105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58" name="Ellipse 57"/>
            <p:cNvSpPr/>
            <p:nvPr/>
          </p:nvSpPr>
          <p:spPr>
            <a:xfrm flipH="1">
              <a:off x="7738205" y="6296948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grpSp>
        <p:nvGrpSpPr>
          <p:cNvPr id="59" name="Gruppe 58"/>
          <p:cNvGrpSpPr/>
          <p:nvPr/>
        </p:nvGrpSpPr>
        <p:grpSpPr>
          <a:xfrm>
            <a:off x="10668098" y="6709785"/>
            <a:ext cx="329842" cy="357105"/>
            <a:chOff x="7594893" y="6082064"/>
            <a:chExt cx="329842" cy="357105"/>
          </a:xfrm>
        </p:grpSpPr>
        <p:sp>
          <p:nvSpPr>
            <p:cNvPr id="60" name="Likebent trekant 59">
              <a:extLst>
                <a:ext uri="{FF2B5EF4-FFF2-40B4-BE49-F238E27FC236}">
                  <a16:creationId xmlns="" xmlns:a16="http://schemas.microsoft.com/office/drawing/2014/main" id="{344C2AF7-FD25-E1E4-3B61-D8E31C704659}"/>
                </a:ext>
              </a:extLst>
            </p:cNvPr>
            <p:cNvSpPr/>
            <p:nvPr/>
          </p:nvSpPr>
          <p:spPr>
            <a:xfrm>
              <a:off x="7594893" y="6082064"/>
              <a:ext cx="329842" cy="357105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61" name="Ellipse 60"/>
            <p:cNvSpPr/>
            <p:nvPr/>
          </p:nvSpPr>
          <p:spPr>
            <a:xfrm flipH="1">
              <a:off x="7738205" y="6296948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grpSp>
        <p:nvGrpSpPr>
          <p:cNvPr id="62" name="Gruppe 61"/>
          <p:cNvGrpSpPr/>
          <p:nvPr/>
        </p:nvGrpSpPr>
        <p:grpSpPr>
          <a:xfrm>
            <a:off x="9814173" y="6410237"/>
            <a:ext cx="329842" cy="357105"/>
            <a:chOff x="7594893" y="6082064"/>
            <a:chExt cx="329842" cy="357105"/>
          </a:xfrm>
        </p:grpSpPr>
        <p:sp>
          <p:nvSpPr>
            <p:cNvPr id="63" name="Likebent trekant 62">
              <a:extLst>
                <a:ext uri="{FF2B5EF4-FFF2-40B4-BE49-F238E27FC236}">
                  <a16:creationId xmlns="" xmlns:a16="http://schemas.microsoft.com/office/drawing/2014/main" id="{344C2AF7-FD25-E1E4-3B61-D8E31C704659}"/>
                </a:ext>
              </a:extLst>
            </p:cNvPr>
            <p:cNvSpPr/>
            <p:nvPr/>
          </p:nvSpPr>
          <p:spPr>
            <a:xfrm>
              <a:off x="7594893" y="6082064"/>
              <a:ext cx="329842" cy="357105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64" name="Ellipse 63"/>
            <p:cNvSpPr/>
            <p:nvPr/>
          </p:nvSpPr>
          <p:spPr>
            <a:xfrm flipH="1">
              <a:off x="7738205" y="6296948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grpSp>
        <p:nvGrpSpPr>
          <p:cNvPr id="65" name="Gruppe 64"/>
          <p:cNvGrpSpPr/>
          <p:nvPr/>
        </p:nvGrpSpPr>
        <p:grpSpPr>
          <a:xfrm>
            <a:off x="9063120" y="6908063"/>
            <a:ext cx="329842" cy="357105"/>
            <a:chOff x="7594893" y="6082064"/>
            <a:chExt cx="329842" cy="357105"/>
          </a:xfrm>
        </p:grpSpPr>
        <p:sp>
          <p:nvSpPr>
            <p:cNvPr id="66" name="Likebent trekant 65">
              <a:extLst>
                <a:ext uri="{FF2B5EF4-FFF2-40B4-BE49-F238E27FC236}">
                  <a16:creationId xmlns="" xmlns:a16="http://schemas.microsoft.com/office/drawing/2014/main" id="{344C2AF7-FD25-E1E4-3B61-D8E31C704659}"/>
                </a:ext>
              </a:extLst>
            </p:cNvPr>
            <p:cNvSpPr/>
            <p:nvPr/>
          </p:nvSpPr>
          <p:spPr>
            <a:xfrm>
              <a:off x="7594893" y="6082064"/>
              <a:ext cx="329842" cy="357105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67" name="Ellipse 66"/>
            <p:cNvSpPr/>
            <p:nvPr/>
          </p:nvSpPr>
          <p:spPr>
            <a:xfrm flipH="1">
              <a:off x="7738205" y="6296948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grpSp>
        <p:nvGrpSpPr>
          <p:cNvPr id="68" name="Gruppe 67"/>
          <p:cNvGrpSpPr/>
          <p:nvPr/>
        </p:nvGrpSpPr>
        <p:grpSpPr>
          <a:xfrm>
            <a:off x="8678885" y="7318202"/>
            <a:ext cx="329842" cy="357105"/>
            <a:chOff x="7594893" y="6082064"/>
            <a:chExt cx="329842" cy="357105"/>
          </a:xfrm>
        </p:grpSpPr>
        <p:sp>
          <p:nvSpPr>
            <p:cNvPr id="69" name="Likebent trekant 68">
              <a:extLst>
                <a:ext uri="{FF2B5EF4-FFF2-40B4-BE49-F238E27FC236}">
                  <a16:creationId xmlns="" xmlns:a16="http://schemas.microsoft.com/office/drawing/2014/main" id="{344C2AF7-FD25-E1E4-3B61-D8E31C704659}"/>
                </a:ext>
              </a:extLst>
            </p:cNvPr>
            <p:cNvSpPr/>
            <p:nvPr/>
          </p:nvSpPr>
          <p:spPr>
            <a:xfrm>
              <a:off x="7594893" y="6082064"/>
              <a:ext cx="329842" cy="357105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70" name="Ellipse 69"/>
            <p:cNvSpPr/>
            <p:nvPr/>
          </p:nvSpPr>
          <p:spPr>
            <a:xfrm flipH="1">
              <a:off x="7738205" y="6296948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grpSp>
        <p:nvGrpSpPr>
          <p:cNvPr id="71" name="Gruppe 70"/>
          <p:cNvGrpSpPr/>
          <p:nvPr/>
        </p:nvGrpSpPr>
        <p:grpSpPr>
          <a:xfrm>
            <a:off x="9532879" y="7592541"/>
            <a:ext cx="329842" cy="357105"/>
            <a:chOff x="7594893" y="6082064"/>
            <a:chExt cx="329842" cy="357105"/>
          </a:xfrm>
        </p:grpSpPr>
        <p:sp>
          <p:nvSpPr>
            <p:cNvPr id="72" name="Likebent trekant 71">
              <a:extLst>
                <a:ext uri="{FF2B5EF4-FFF2-40B4-BE49-F238E27FC236}">
                  <a16:creationId xmlns="" xmlns:a16="http://schemas.microsoft.com/office/drawing/2014/main" id="{344C2AF7-FD25-E1E4-3B61-D8E31C704659}"/>
                </a:ext>
              </a:extLst>
            </p:cNvPr>
            <p:cNvSpPr/>
            <p:nvPr/>
          </p:nvSpPr>
          <p:spPr>
            <a:xfrm>
              <a:off x="7594893" y="6082064"/>
              <a:ext cx="329842" cy="357105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73" name="Ellipse 72"/>
            <p:cNvSpPr/>
            <p:nvPr/>
          </p:nvSpPr>
          <p:spPr>
            <a:xfrm flipH="1">
              <a:off x="7738205" y="6296948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grpSp>
        <p:nvGrpSpPr>
          <p:cNvPr id="74" name="Gruppe 73"/>
          <p:cNvGrpSpPr/>
          <p:nvPr/>
        </p:nvGrpSpPr>
        <p:grpSpPr>
          <a:xfrm>
            <a:off x="9529207" y="7888391"/>
            <a:ext cx="329842" cy="357105"/>
            <a:chOff x="7594893" y="6082064"/>
            <a:chExt cx="329842" cy="357105"/>
          </a:xfrm>
        </p:grpSpPr>
        <p:sp>
          <p:nvSpPr>
            <p:cNvPr id="75" name="Likebent trekant 74">
              <a:extLst>
                <a:ext uri="{FF2B5EF4-FFF2-40B4-BE49-F238E27FC236}">
                  <a16:creationId xmlns="" xmlns:a16="http://schemas.microsoft.com/office/drawing/2014/main" id="{344C2AF7-FD25-E1E4-3B61-D8E31C704659}"/>
                </a:ext>
              </a:extLst>
            </p:cNvPr>
            <p:cNvSpPr/>
            <p:nvPr/>
          </p:nvSpPr>
          <p:spPr>
            <a:xfrm>
              <a:off x="7594893" y="6082064"/>
              <a:ext cx="329842" cy="357105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76" name="Ellipse 75"/>
            <p:cNvSpPr/>
            <p:nvPr/>
          </p:nvSpPr>
          <p:spPr>
            <a:xfrm flipH="1">
              <a:off x="7738205" y="6296948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grpSp>
        <p:nvGrpSpPr>
          <p:cNvPr id="80" name="Google Shape;166;p20"/>
          <p:cNvGrpSpPr/>
          <p:nvPr/>
        </p:nvGrpSpPr>
        <p:grpSpPr>
          <a:xfrm>
            <a:off x="6114670" y="5484389"/>
            <a:ext cx="2646674" cy="2012366"/>
            <a:chOff x="3945100" y="6965375"/>
            <a:chExt cx="2627233" cy="2012366"/>
          </a:xfrm>
        </p:grpSpPr>
        <p:sp>
          <p:nvSpPr>
            <p:cNvPr id="81" name="Google Shape;167;p20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 smtClean="0">
                  <a:solidFill>
                    <a:schemeClr val="dk1"/>
                  </a:solidFill>
                </a:rPr>
                <a:t>DPI D</a:t>
              </a:r>
              <a:endParaRPr b="1">
                <a:solidFill>
                  <a:schemeClr val="dk1"/>
                </a:solidFill>
              </a:endParaRPr>
            </a:p>
          </p:txBody>
        </p:sp>
        <p:cxnSp>
          <p:nvCxnSpPr>
            <p:cNvPr id="82" name="Google Shape;168;p20"/>
            <p:cNvCxnSpPr>
              <a:stCxn id="81" idx="2"/>
              <a:endCxn id="69" idx="1"/>
            </p:cNvCxnSpPr>
            <p:nvPr/>
          </p:nvCxnSpPr>
          <p:spPr>
            <a:xfrm rot="16200000" flipH="1">
              <a:off x="4617708" y="7023116"/>
              <a:ext cx="1728266" cy="2180984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3" name="Google Shape;166;p20"/>
          <p:cNvGrpSpPr/>
          <p:nvPr/>
        </p:nvGrpSpPr>
        <p:grpSpPr>
          <a:xfrm>
            <a:off x="9780261" y="7692165"/>
            <a:ext cx="2111663" cy="284100"/>
            <a:chOff x="2741449" y="6965375"/>
            <a:chExt cx="2096151" cy="284100"/>
          </a:xfrm>
        </p:grpSpPr>
        <p:sp>
          <p:nvSpPr>
            <p:cNvPr id="84" name="Google Shape;167;p20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 smtClean="0">
                  <a:solidFill>
                    <a:schemeClr val="dk1"/>
                  </a:solidFill>
                </a:rPr>
                <a:t>DPI F</a:t>
              </a:r>
              <a:endParaRPr b="1">
                <a:solidFill>
                  <a:schemeClr val="dk1"/>
                </a:solidFill>
              </a:endParaRPr>
            </a:p>
          </p:txBody>
        </p:sp>
        <p:cxnSp>
          <p:nvCxnSpPr>
            <p:cNvPr id="85" name="Google Shape;168;p20"/>
            <p:cNvCxnSpPr>
              <a:stCxn id="84" idx="1"/>
              <a:endCxn id="72" idx="5"/>
            </p:cNvCxnSpPr>
            <p:nvPr/>
          </p:nvCxnSpPr>
          <p:spPr>
            <a:xfrm rot="10800000">
              <a:off x="2741449" y="7044305"/>
              <a:ext cx="1203651" cy="63121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6" name="Google Shape;166;p20"/>
          <p:cNvGrpSpPr/>
          <p:nvPr/>
        </p:nvGrpSpPr>
        <p:grpSpPr>
          <a:xfrm>
            <a:off x="9776590" y="8066945"/>
            <a:ext cx="2146354" cy="506782"/>
            <a:chOff x="2707013" y="6742693"/>
            <a:chExt cx="2130587" cy="506782"/>
          </a:xfrm>
        </p:grpSpPr>
        <p:sp>
          <p:nvSpPr>
            <p:cNvPr id="87" name="Google Shape;167;p20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 smtClean="0">
                  <a:solidFill>
                    <a:schemeClr val="dk1"/>
                  </a:solidFill>
                </a:rPr>
                <a:t>DPI G</a:t>
              </a:r>
              <a:endParaRPr b="1">
                <a:solidFill>
                  <a:schemeClr val="dk1"/>
                </a:solidFill>
              </a:endParaRPr>
            </a:p>
          </p:txBody>
        </p:sp>
        <p:cxnSp>
          <p:nvCxnSpPr>
            <p:cNvPr id="88" name="Google Shape;168;p20"/>
            <p:cNvCxnSpPr>
              <a:stCxn id="87" idx="1"/>
              <a:endCxn id="75" idx="5"/>
            </p:cNvCxnSpPr>
            <p:nvPr/>
          </p:nvCxnSpPr>
          <p:spPr>
            <a:xfrm rot="10800000">
              <a:off x="2707013" y="6742693"/>
              <a:ext cx="1238088" cy="364733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9" name="Google Shape;166;p20"/>
          <p:cNvGrpSpPr/>
          <p:nvPr/>
        </p:nvGrpSpPr>
        <p:grpSpPr>
          <a:xfrm>
            <a:off x="6766078" y="4622589"/>
            <a:ext cx="2379501" cy="2464027"/>
            <a:chOff x="3945100" y="6965375"/>
            <a:chExt cx="2380389" cy="2583068"/>
          </a:xfrm>
        </p:grpSpPr>
        <p:sp>
          <p:nvSpPr>
            <p:cNvPr id="90" name="Google Shape;167;p20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 smtClean="0">
                  <a:solidFill>
                    <a:schemeClr val="dk1"/>
                  </a:solidFill>
                </a:rPr>
                <a:t>DPI E</a:t>
              </a:r>
              <a:endParaRPr b="1">
                <a:solidFill>
                  <a:schemeClr val="dk1"/>
                </a:solidFill>
              </a:endParaRPr>
            </a:p>
          </p:txBody>
        </p:sp>
        <p:cxnSp>
          <p:nvCxnSpPr>
            <p:cNvPr id="91" name="Google Shape;168;p20"/>
            <p:cNvCxnSpPr>
              <a:stCxn id="90" idx="2"/>
              <a:endCxn id="66" idx="1"/>
            </p:cNvCxnSpPr>
            <p:nvPr/>
          </p:nvCxnSpPr>
          <p:spPr>
            <a:xfrm rot="16200000" flipH="1">
              <a:off x="4208936" y="7431889"/>
              <a:ext cx="2298968" cy="1934139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9" name="Google Shape;171;p20"/>
          <p:cNvSpPr txBox="1"/>
          <p:nvPr/>
        </p:nvSpPr>
        <p:spPr>
          <a:xfrm>
            <a:off x="12579250" y="7473289"/>
            <a:ext cx="2540100" cy="79178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 smtClean="0"/>
              <a:t>DPI</a:t>
            </a:r>
            <a:r>
              <a:rPr lang="fr" sz="1000" b="1" dirty="0"/>
              <a:t>: </a:t>
            </a:r>
            <a:r>
              <a:rPr lang="fr" sz="1000" b="1" dirty="0" smtClean="0"/>
              <a:t>SRNTGT074F</a:t>
            </a: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000" b="1" dirty="0" smtClean="0"/>
              <a:t>FUEL STORAGE</a:t>
            </a:r>
            <a:endParaRPr sz="1000" b="1"/>
          </a:p>
          <a:p>
            <a:pPr lvl="0"/>
            <a:r>
              <a:rPr lang="pt-BR" sz="1000" b="1" dirty="0" smtClean="0"/>
              <a:t>N 67 32.674 E 033 44.455 </a:t>
            </a:r>
          </a:p>
          <a:p>
            <a:pPr lvl="0"/>
            <a:r>
              <a:rPr lang="fr" sz="1000" b="1" dirty="0" smtClean="0"/>
              <a:t>DPI </a:t>
            </a:r>
            <a:r>
              <a:rPr lang="fr" sz="1000" b="1" dirty="0"/>
              <a:t>MSL: </a:t>
            </a:r>
            <a:r>
              <a:rPr lang="fr" sz="1000" b="1" dirty="0" smtClean="0"/>
              <a:t>898 </a:t>
            </a:r>
            <a:r>
              <a:rPr lang="fr" sz="1000" b="1" dirty="0"/>
              <a:t>FT</a:t>
            </a: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</p:txBody>
      </p:sp>
      <p:sp>
        <p:nvSpPr>
          <p:cNvPr id="110" name="Google Shape;171;p20"/>
          <p:cNvSpPr txBox="1"/>
          <p:nvPr/>
        </p:nvSpPr>
        <p:spPr>
          <a:xfrm>
            <a:off x="12579250" y="8611341"/>
            <a:ext cx="2540100" cy="79178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 smtClean="0"/>
              <a:t>DPI</a:t>
            </a:r>
            <a:r>
              <a:rPr lang="fr" sz="1000" b="1" dirty="0"/>
              <a:t>: </a:t>
            </a:r>
            <a:r>
              <a:rPr lang="fr" sz="1000" b="1" dirty="0" smtClean="0"/>
              <a:t>SRNTGT074G</a:t>
            </a: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000" b="1" dirty="0" smtClean="0"/>
              <a:t>FUEL STORAGE</a:t>
            </a:r>
            <a:endParaRPr sz="1000" b="1"/>
          </a:p>
          <a:p>
            <a:pPr lvl="0"/>
            <a:r>
              <a:rPr lang="pt-BR" sz="1000" b="1" dirty="0" smtClean="0"/>
              <a:t>N 67 32.655 E 033 44.438 </a:t>
            </a:r>
          </a:p>
          <a:p>
            <a:pPr lvl="0"/>
            <a:r>
              <a:rPr lang="fr" sz="1000" b="1" dirty="0" smtClean="0"/>
              <a:t>DPI </a:t>
            </a:r>
            <a:r>
              <a:rPr lang="fr" sz="1000" b="1" dirty="0"/>
              <a:t>MSL: </a:t>
            </a:r>
            <a:r>
              <a:rPr lang="fr" sz="1000" b="1" dirty="0" smtClean="0"/>
              <a:t>895 </a:t>
            </a:r>
            <a:r>
              <a:rPr lang="fr" sz="1000" b="1" dirty="0"/>
              <a:t>FT</a:t>
            </a: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</p:txBody>
      </p:sp>
      <p:sp>
        <p:nvSpPr>
          <p:cNvPr id="111" name="Google Shape;169;p20"/>
          <p:cNvSpPr txBox="1"/>
          <p:nvPr/>
        </p:nvSpPr>
        <p:spPr>
          <a:xfrm>
            <a:off x="3801921" y="2910973"/>
            <a:ext cx="2540100" cy="77771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" sz="1000" b="1" dirty="0" smtClean="0"/>
              <a:t>DPI</a:t>
            </a:r>
            <a:r>
              <a:rPr lang="fr" sz="1000" b="1" dirty="0"/>
              <a:t>: </a:t>
            </a:r>
            <a:r>
              <a:rPr lang="fr" sz="1000" b="1" dirty="0" smtClean="0"/>
              <a:t>SRNTGT074E</a:t>
            </a: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000" b="1" dirty="0" smtClean="0"/>
              <a:t>GENERATOR BUILDING</a:t>
            </a:r>
            <a:endParaRPr sz="1000" b="1"/>
          </a:p>
          <a:p>
            <a:pPr lvl="0"/>
            <a:r>
              <a:rPr lang="pt-BR" sz="1000" b="1" dirty="0" smtClean="0"/>
              <a:t>N 67 32.722 E 033 44.446 </a:t>
            </a:r>
          </a:p>
          <a:p>
            <a:pPr lvl="0"/>
            <a:r>
              <a:rPr lang="nb-NO" sz="1000" b="1" dirty="0" smtClean="0"/>
              <a:t>DPI MSL: 909 FT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</p:txBody>
      </p:sp>
      <p:sp>
        <p:nvSpPr>
          <p:cNvPr id="112" name="Google Shape;169;p20"/>
          <p:cNvSpPr txBox="1"/>
          <p:nvPr/>
        </p:nvSpPr>
        <p:spPr>
          <a:xfrm>
            <a:off x="1579256" y="4725918"/>
            <a:ext cx="2540100" cy="77771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" sz="1000" b="1" dirty="0" smtClean="0"/>
              <a:t>DPI</a:t>
            </a:r>
            <a:r>
              <a:rPr lang="fr" sz="1000" b="1" dirty="0"/>
              <a:t>: </a:t>
            </a:r>
            <a:r>
              <a:rPr lang="fr" sz="1000" b="1" dirty="0" smtClean="0"/>
              <a:t>SRNTGT074D</a:t>
            </a: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000" b="1" dirty="0" smtClean="0"/>
              <a:t>PRODUCTION FACILITY</a:t>
            </a:r>
            <a:endParaRPr sz="1000" b="1"/>
          </a:p>
          <a:p>
            <a:pPr lvl="0"/>
            <a:r>
              <a:rPr lang="pt-BR" sz="1000" b="1" dirty="0" smtClean="0"/>
              <a:t>N 67 32.702 E 033 44.372 </a:t>
            </a:r>
          </a:p>
          <a:p>
            <a:pPr lvl="0"/>
            <a:r>
              <a:rPr lang="nb-NO" sz="1000" b="1" dirty="0" smtClean="0"/>
              <a:t>DPI MSL: 907 FT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</p:txBody>
      </p:sp>
      <p:pic>
        <p:nvPicPr>
          <p:cNvPr id="113" name="Picture 3"/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9123040" y="0"/>
            <a:ext cx="2234908" cy="189430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121" name="Rektangel 120"/>
          <p:cNvSpPr/>
          <p:nvPr/>
        </p:nvSpPr>
        <p:spPr>
          <a:xfrm>
            <a:off x="10307779" y="1306281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9" name="Google Shape;179;p21"/>
          <p:cNvGraphicFramePr/>
          <p:nvPr/>
        </p:nvGraphicFramePr>
        <p:xfrm>
          <a:off x="0" y="0"/>
          <a:ext cx="15120000" cy="10696535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/>
                <a:gridCol w="6659175"/>
                <a:gridCol w="2243000"/>
                <a:gridCol w="3758350"/>
              </a:tblGrid>
              <a:tr h="787728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 smtClean="0"/>
                        <a:t>Apatite West Vehicle Factory, SRN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 smtClean="0"/>
                        <a:t>WEAPONEERING OPTIONS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OPAC</a:t>
                      </a:r>
                      <a:r>
                        <a:rPr lang="en-US" sz="1900" b="1" baseline="0" dirty="0" smtClean="0"/>
                        <a:t> CLASSIFIED</a:t>
                      </a:r>
                      <a:endParaRPr lang="en-US" sz="1900" b="1" dirty="0" smtClean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REL TO CJTF-23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1107959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BE: SRNTGT074  CATCODE: 9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MIDB GEO: N67 32.700 E033 44.530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ICOD: 2011-07-01</a:t>
                      </a:r>
                      <a:r>
                        <a:rPr lang="nb-NO" sz="1500" b="1" baseline="0" dirty="0" smtClean="0"/>
                        <a:t> </a:t>
                      </a:r>
                      <a:r>
                        <a:rPr lang="nb-NO" sz="1500" b="1" dirty="0" smtClean="0"/>
                        <a:t>DOI: 2011-05-12</a:t>
                      </a:r>
                      <a:endParaRPr lang="nb-NO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/>
                        <a:t>DECL ON: 2061-01-01(+50 YEARS)</a:t>
                      </a:r>
                      <a:endParaRPr lang="en-US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8796126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1" name="Google Shape;181;p21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</p:txBody>
      </p:sp>
      <p:graphicFrame>
        <p:nvGraphicFramePr>
          <p:cNvPr id="182" name="Google Shape;182;p21"/>
          <p:cNvGraphicFramePr/>
          <p:nvPr/>
        </p:nvGraphicFramePr>
        <p:xfrm>
          <a:off x="-25" y="2586435"/>
          <a:ext cx="15119950" cy="7595106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/>
                <a:gridCol w="4072450"/>
                <a:gridCol w="1533375"/>
                <a:gridCol w="1533375"/>
                <a:gridCol w="1533375"/>
                <a:gridCol w="2979300"/>
                <a:gridCol w="1080000"/>
                <a:gridCol w="1080000"/>
              </a:tblGrid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 smtClean="0">
                          <a:solidFill>
                            <a:schemeClr val="lt1"/>
                          </a:solidFill>
                        </a:rPr>
                        <a:t>JPI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b-NO" dirty="0" smtClean="0"/>
                        <a:t>DPI A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err="1" smtClean="0"/>
                        <a:t>Production</a:t>
                      </a:r>
                      <a:r>
                        <a:rPr lang="nb-NO" baseline="0" dirty="0" smtClean="0"/>
                        <a:t> </a:t>
                      </a:r>
                      <a:r>
                        <a:rPr lang="nb-NO" baseline="0" dirty="0" err="1" smtClean="0"/>
                        <a:t>facility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CAT 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2000Ibs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/>
                        <a:t>GPS/Laser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err="1" smtClean="0"/>
                        <a:t>Blast/fragmentation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60˚-90˚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25ms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DPI B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err="1" smtClean="0"/>
                        <a:t>Production</a:t>
                      </a:r>
                      <a:r>
                        <a:rPr lang="nb-NO" baseline="0" dirty="0" smtClean="0"/>
                        <a:t> </a:t>
                      </a:r>
                      <a:r>
                        <a:rPr lang="nb-NO" baseline="0" dirty="0" err="1" smtClean="0"/>
                        <a:t>facility</a:t>
                      </a:r>
                      <a:endParaRPr lang="nb-NO" dirty="0" smtClean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CAT 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/>
                        <a:t>2000Ibs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/>
                        <a:t>GPS/Laser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err="1" smtClean="0"/>
                        <a:t>Blast/fragmentation</a:t>
                      </a:r>
                      <a:endParaRPr lang="nb-NO" dirty="0" smtClean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/>
                        <a:t>60˚-90˚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25ms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DPI C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err="1" smtClean="0"/>
                        <a:t>Production</a:t>
                      </a:r>
                      <a:r>
                        <a:rPr lang="nb-NO" baseline="0" dirty="0" smtClean="0"/>
                        <a:t> </a:t>
                      </a:r>
                      <a:r>
                        <a:rPr lang="nb-NO" baseline="0" dirty="0" err="1" smtClean="0"/>
                        <a:t>facility</a:t>
                      </a:r>
                      <a:endParaRPr lang="nb-NO" dirty="0" smtClean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CAT 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/>
                        <a:t>2000Ibs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/>
                        <a:t>GPS/Laser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err="1" smtClean="0"/>
                        <a:t>Blast/fragmentation</a:t>
                      </a:r>
                      <a:endParaRPr lang="nb-NO" dirty="0" smtClean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/>
                        <a:t>60˚-90˚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25ms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DPI D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err="1" smtClean="0"/>
                        <a:t>Production</a:t>
                      </a:r>
                      <a:r>
                        <a:rPr lang="nb-NO" baseline="0" dirty="0" smtClean="0"/>
                        <a:t> </a:t>
                      </a:r>
                      <a:r>
                        <a:rPr lang="nb-NO" baseline="0" dirty="0" err="1" smtClean="0"/>
                        <a:t>facility</a:t>
                      </a:r>
                      <a:endParaRPr lang="nb-NO" dirty="0" smtClean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CAT 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/>
                        <a:t>2000Ibs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/>
                        <a:t>GPS/Laser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err="1" smtClean="0"/>
                        <a:t>Blast/fragmentation</a:t>
                      </a:r>
                      <a:endParaRPr lang="nb-NO" dirty="0" smtClean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/>
                        <a:t>60˚-90˚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25ms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DPI E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Generator</a:t>
                      </a:r>
                      <a:r>
                        <a:rPr lang="nb-NO" baseline="0" dirty="0" smtClean="0"/>
                        <a:t> for </a:t>
                      </a:r>
                      <a:r>
                        <a:rPr lang="nb-NO" baseline="0" dirty="0" err="1" smtClean="0"/>
                        <a:t>production</a:t>
                      </a:r>
                      <a:r>
                        <a:rPr lang="nb-NO" baseline="0" dirty="0" smtClean="0"/>
                        <a:t> </a:t>
                      </a:r>
                      <a:r>
                        <a:rPr lang="nb-NO" baseline="0" dirty="0" err="1" smtClean="0"/>
                        <a:t>facilities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CAT 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/>
                        <a:t>2000Ibs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/>
                        <a:t>GPS/Laser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err="1" smtClean="0"/>
                        <a:t>Blast/fragmentation</a:t>
                      </a:r>
                      <a:endParaRPr lang="nb-NO" dirty="0" smtClean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/>
                        <a:t>60˚-90˚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10ms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DPI F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err="1" smtClean="0"/>
                        <a:t>Fuel</a:t>
                      </a:r>
                      <a:r>
                        <a:rPr lang="nb-NO" baseline="0" dirty="0" smtClean="0"/>
                        <a:t> </a:t>
                      </a:r>
                      <a:r>
                        <a:rPr lang="nb-NO" baseline="0" dirty="0" err="1" smtClean="0"/>
                        <a:t>storage</a:t>
                      </a:r>
                      <a:r>
                        <a:rPr lang="nb-NO" baseline="0" dirty="0" smtClean="0"/>
                        <a:t> for generators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CAT 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/>
                        <a:t>2000Ibs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/>
                        <a:t>GPS/Laser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err="1" smtClean="0"/>
                        <a:t>Blast/fragmentation</a:t>
                      </a:r>
                      <a:endParaRPr lang="nb-NO" dirty="0" smtClean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/>
                        <a:t>60˚-90˚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10ms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DPI G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err="1" smtClean="0"/>
                        <a:t>Fuel</a:t>
                      </a:r>
                      <a:r>
                        <a:rPr lang="nb-NO" baseline="0" dirty="0" smtClean="0"/>
                        <a:t> </a:t>
                      </a:r>
                      <a:r>
                        <a:rPr lang="nb-NO" baseline="0" dirty="0" err="1" smtClean="0"/>
                        <a:t>storage</a:t>
                      </a:r>
                      <a:r>
                        <a:rPr lang="nb-NO" baseline="0" dirty="0" smtClean="0"/>
                        <a:t> for generators</a:t>
                      </a:r>
                      <a:endParaRPr lang="nb-NO" dirty="0" smtClean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CAT 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/>
                        <a:t>2000Ibs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/>
                        <a:t>GPS/Laser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err="1" smtClean="0"/>
                        <a:t>Blast/fragmentation</a:t>
                      </a:r>
                      <a:endParaRPr lang="nb-NO" dirty="0" smtClean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/>
                        <a:t>60˚-90˚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10ms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pic>
        <p:nvPicPr>
          <p:cNvPr id="7" name="Picture 2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  <p:sp>
        <p:nvSpPr>
          <p:cNvPr id="9" name="Rektangel 8"/>
          <p:cNvSpPr/>
          <p:nvPr/>
        </p:nvSpPr>
        <p:spPr>
          <a:xfrm>
            <a:off x="10307780" y="1306280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213;p23"/>
          <p:cNvSpPr txBox="1"/>
          <p:nvPr/>
        </p:nvSpPr>
        <p:spPr>
          <a:xfrm>
            <a:off x="0" y="1006657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 smtClean="0"/>
              <a:t>OPAC CLASSIFIED</a:t>
            </a:r>
          </a:p>
          <a:p>
            <a:pPr lvl="0" algn="ctr"/>
            <a:r>
              <a:rPr lang="en-US" b="1" dirty="0" smtClean="0"/>
              <a:t>REL TO CJTF-23</a:t>
            </a:r>
            <a:endParaRPr lang="en-US" b="1" dirty="0"/>
          </a:p>
        </p:txBody>
      </p:sp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9123040" y="0"/>
            <a:ext cx="2234908" cy="189430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16" name="Rektangel 15"/>
          <p:cNvSpPr/>
          <p:nvPr/>
        </p:nvSpPr>
        <p:spPr>
          <a:xfrm>
            <a:off x="10307779" y="1306280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8" name="Google Shape;188;p22"/>
          <p:cNvGraphicFramePr/>
          <p:nvPr/>
        </p:nvGraphicFramePr>
        <p:xfrm>
          <a:off x="0" y="0"/>
          <a:ext cx="15120000" cy="1075590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/>
                <a:gridCol w="6659175"/>
                <a:gridCol w="2243000"/>
                <a:gridCol w="3758350"/>
              </a:tblGrid>
              <a:tr h="7285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 smtClean="0"/>
                        <a:t>Apatite West Vehicle Factory, SRN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 smtClean="0"/>
                        <a:t>COLLATERAL </a:t>
                      </a:r>
                      <a:r>
                        <a:rPr lang="fr" sz="2000" b="1" dirty="0"/>
                        <a:t>DAMAGE ESTIMATION GRAPHIC 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OPAC</a:t>
                      </a:r>
                      <a:r>
                        <a:rPr lang="en-US" sz="1900" b="1" baseline="0" dirty="0" smtClean="0"/>
                        <a:t> CLASSIFIED</a:t>
                      </a:r>
                      <a:endParaRPr lang="en-US" sz="1900" b="1" dirty="0" smtClean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REL TO CJTF-23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1114600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BE: SRNTGT074  CATCODE: 9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MIDB GEO: N67 32.700 E033 44.530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ICOD: 2011-07-01</a:t>
                      </a:r>
                      <a:r>
                        <a:rPr lang="nb-NO" sz="1500" b="1" baseline="0" dirty="0" smtClean="0"/>
                        <a:t> </a:t>
                      </a:r>
                      <a:r>
                        <a:rPr lang="nb-NO" sz="1500" b="1" dirty="0" smtClean="0"/>
                        <a:t>DOI:2011-05-12</a:t>
                      </a:r>
                      <a:endParaRPr lang="nb-NO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/>
                        <a:t>DECL ON: 2061-01-01(+50 YEARS)</a:t>
                      </a:r>
                      <a:endParaRPr lang="en-US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884885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1" name="Picture 3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-1" y="1908603"/>
            <a:ext cx="15119351" cy="87832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192" name="Google Shape;192;p22"/>
          <p:cNvGrpSpPr/>
          <p:nvPr/>
        </p:nvGrpSpPr>
        <p:grpSpPr>
          <a:xfrm>
            <a:off x="7214726" y="7140614"/>
            <a:ext cx="1631384" cy="422850"/>
            <a:chOff x="3945100" y="6965375"/>
            <a:chExt cx="1619400" cy="422850"/>
          </a:xfrm>
        </p:grpSpPr>
        <p:sp>
          <p:nvSpPr>
            <p:cNvPr id="193" name="Google Shape;193;p22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 smtClean="0">
                  <a:solidFill>
                    <a:schemeClr val="dk1"/>
                  </a:solidFill>
                </a:rPr>
                <a:t>DPI D</a:t>
              </a:r>
              <a:endParaRPr b="1">
                <a:solidFill>
                  <a:schemeClr val="dk1"/>
                </a:solidFill>
              </a:endParaRPr>
            </a:p>
          </p:txBody>
        </p:sp>
        <p:cxnSp>
          <p:nvCxnSpPr>
            <p:cNvPr id="194" name="Google Shape;194;p22"/>
            <p:cNvCxnSpPr/>
            <p:nvPr/>
          </p:nvCxnSpPr>
          <p:spPr>
            <a:xfrm>
              <a:off x="4837600" y="7107425"/>
              <a:ext cx="726900" cy="2808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5" name="Google Shape;195;p22"/>
          <p:cNvGrpSpPr/>
          <p:nvPr/>
        </p:nvGrpSpPr>
        <p:grpSpPr>
          <a:xfrm>
            <a:off x="2859346" y="8323924"/>
            <a:ext cx="4169697" cy="867128"/>
            <a:chOff x="2077950" y="8257422"/>
            <a:chExt cx="4169697" cy="867128"/>
          </a:xfrm>
        </p:grpSpPr>
        <p:sp>
          <p:nvSpPr>
            <p:cNvPr id="196" name="Google Shape;196;p22"/>
            <p:cNvSpPr txBox="1"/>
            <p:nvPr/>
          </p:nvSpPr>
          <p:spPr>
            <a:xfrm>
              <a:off x="2077950" y="8510150"/>
              <a:ext cx="1746900" cy="6144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NCC: </a:t>
              </a:r>
              <a:r>
                <a:rPr lang="fr" sz="1000" b="1" dirty="0" smtClean="0"/>
                <a:t>Fuel tank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 smtClean="0"/>
                <a:t>680 </a:t>
              </a:r>
              <a:r>
                <a:rPr lang="fr" sz="1000" b="1" dirty="0"/>
                <a:t>FT SW FROM </a:t>
              </a:r>
              <a:r>
                <a:rPr lang="fr" sz="1000" b="1" dirty="0" smtClean="0"/>
                <a:t>DPI D</a:t>
              </a:r>
              <a:endParaRPr sz="1000" b="1"/>
            </a:p>
          </p:txBody>
        </p:sp>
        <p:cxnSp>
          <p:nvCxnSpPr>
            <p:cNvPr id="197" name="Google Shape;197;p22"/>
            <p:cNvCxnSpPr>
              <a:stCxn id="196" idx="3"/>
              <a:endCxn id="198" idx="1"/>
            </p:cNvCxnSpPr>
            <p:nvPr/>
          </p:nvCxnSpPr>
          <p:spPr>
            <a:xfrm rot="10800000" flipH="1">
              <a:off x="3824850" y="8664050"/>
              <a:ext cx="1799100" cy="1533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98" name="Google Shape;198;p22"/>
            <p:cNvSpPr/>
            <p:nvPr/>
          </p:nvSpPr>
          <p:spPr>
            <a:xfrm rot="-1453820">
              <a:off x="5597254" y="8366507"/>
              <a:ext cx="605986" cy="34643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" name="Google Shape;200;p22"/>
          <p:cNvSpPr txBox="1"/>
          <p:nvPr/>
        </p:nvSpPr>
        <p:spPr>
          <a:xfrm>
            <a:off x="11484271" y="4027270"/>
            <a:ext cx="2033921" cy="26209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 smtClean="0"/>
              <a:t>CER 250M / 812ft</a:t>
            </a:r>
            <a:endParaRPr sz="1000" b="1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 smtClean="0"/>
              <a:t>OPAC CLASSIFIED</a:t>
            </a:r>
          </a:p>
          <a:p>
            <a:pPr lvl="0" algn="ctr"/>
            <a:r>
              <a:rPr lang="en-US" b="1" dirty="0" smtClean="0"/>
              <a:t>REL TO CJTF-23</a:t>
            </a:r>
            <a:endParaRPr lang="en-US" b="1" dirty="0"/>
          </a:p>
        </p:txBody>
      </p:sp>
      <p:sp>
        <p:nvSpPr>
          <p:cNvPr id="206" name="Google Shape;206;p22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</p:txBody>
      </p:sp>
      <p:pic>
        <p:nvPicPr>
          <p:cNvPr id="22" name="Picture 2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  <p:grpSp>
        <p:nvGrpSpPr>
          <p:cNvPr id="65" name="Gruppe 64"/>
          <p:cNvGrpSpPr/>
          <p:nvPr/>
        </p:nvGrpSpPr>
        <p:grpSpPr>
          <a:xfrm>
            <a:off x="5868786" y="4289368"/>
            <a:ext cx="6632446" cy="6186891"/>
            <a:chOff x="4238205" y="1643745"/>
            <a:chExt cx="7400256" cy="6987084"/>
          </a:xfrm>
        </p:grpSpPr>
        <p:grpSp>
          <p:nvGrpSpPr>
            <p:cNvPr id="201" name="Google Shape;201;p22"/>
            <p:cNvGrpSpPr/>
            <p:nvPr/>
          </p:nvGrpSpPr>
          <p:grpSpPr>
            <a:xfrm>
              <a:off x="4238205" y="1643745"/>
              <a:ext cx="7400256" cy="6987084"/>
              <a:chOff x="2722885" y="2947305"/>
              <a:chExt cx="8595762" cy="7488324"/>
            </a:xfrm>
          </p:grpSpPr>
          <p:sp>
            <p:nvSpPr>
              <p:cNvPr id="202" name="Google Shape;202;p22"/>
              <p:cNvSpPr/>
              <p:nvPr/>
            </p:nvSpPr>
            <p:spPr>
              <a:xfrm>
                <a:off x="2722885" y="3410127"/>
                <a:ext cx="7718545" cy="7025502"/>
              </a:xfrm>
              <a:prstGeom prst="ellipse">
                <a:avLst/>
              </a:prstGeom>
              <a:noFill/>
              <a:ln w="19050" cap="flat" cmpd="sng">
                <a:solidFill>
                  <a:schemeClr val="bg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3" name="Google Shape;203;p22"/>
              <p:cNvCxnSpPr>
                <a:stCxn id="200" idx="2"/>
                <a:endCxn id="202" idx="7"/>
              </p:cNvCxnSpPr>
              <p:nvPr/>
            </p:nvCxnSpPr>
            <p:spPr>
              <a:xfrm rot="5400000">
                <a:off x="9569019" y="2689360"/>
                <a:ext cx="1491683" cy="2007573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64" name="Ellipse 63"/>
            <p:cNvSpPr/>
            <p:nvPr/>
          </p:nvSpPr>
          <p:spPr>
            <a:xfrm>
              <a:off x="7514376" y="5302313"/>
              <a:ext cx="81481" cy="807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oogle Shape;157;p20"/>
          <p:cNvGrpSpPr/>
          <p:nvPr/>
        </p:nvGrpSpPr>
        <p:grpSpPr>
          <a:xfrm>
            <a:off x="13999925" y="2400964"/>
            <a:ext cx="519600" cy="1236436"/>
            <a:chOff x="4246325" y="4458364"/>
            <a:chExt cx="519600" cy="1236436"/>
          </a:xfrm>
        </p:grpSpPr>
        <p:cxnSp>
          <p:nvCxnSpPr>
            <p:cNvPr id="72" name="Google Shape;158;p20"/>
            <p:cNvCxnSpPr/>
            <p:nvPr/>
          </p:nvCxnSpPr>
          <p:spPr>
            <a:xfrm rot="10800000">
              <a:off x="4246325" y="4458364"/>
              <a:ext cx="17400" cy="1080000"/>
            </a:xfrm>
            <a:prstGeom prst="straightConnector1">
              <a:avLst/>
            </a:prstGeom>
            <a:noFill/>
            <a:ln w="38100" cap="flat" cmpd="sng">
              <a:solidFill>
                <a:schemeClr val="bg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73" name="Google Shape;159;p20"/>
            <p:cNvSpPr txBox="1"/>
            <p:nvPr/>
          </p:nvSpPr>
          <p:spPr>
            <a:xfrm>
              <a:off x="4263725" y="5048300"/>
              <a:ext cx="502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 b="1" dirty="0">
                  <a:solidFill>
                    <a:schemeClr val="bg1"/>
                  </a:solidFill>
                </a:rPr>
                <a:t>N</a:t>
              </a:r>
              <a:endParaRPr sz="3000" b="1">
                <a:solidFill>
                  <a:schemeClr val="bg1"/>
                </a:solidFill>
              </a:endParaRPr>
            </a:p>
          </p:txBody>
        </p:sp>
      </p:grpSp>
      <p:pic>
        <p:nvPicPr>
          <p:cNvPr id="74" name="Picture 3"/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9123040" y="0"/>
            <a:ext cx="2234908" cy="189430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75" name="Rektangel 74"/>
          <p:cNvSpPr/>
          <p:nvPr/>
        </p:nvSpPr>
        <p:spPr>
          <a:xfrm>
            <a:off x="10307780" y="1306280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 smtClean="0"/>
              <a:t>CDE 3, PGM, UNITARY</a:t>
            </a:r>
            <a:endParaRPr b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2" name="Google Shape;212;p23"/>
          <p:cNvGraphicFramePr/>
          <p:nvPr/>
        </p:nvGraphicFramePr>
        <p:xfrm>
          <a:off x="0" y="0"/>
          <a:ext cx="15120000" cy="10696535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/>
                <a:gridCol w="6659175"/>
                <a:gridCol w="2243000"/>
                <a:gridCol w="3758350"/>
              </a:tblGrid>
              <a:tr h="787728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 smtClean="0"/>
                        <a:t>Apatite West Vehicle Factory, SRN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 smtClean="0"/>
                        <a:t>COLLATERAL </a:t>
                      </a:r>
                      <a:r>
                        <a:rPr lang="fr" sz="2000" b="1" dirty="0"/>
                        <a:t>DAMAGES ESTIMATION 1/1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OPAC</a:t>
                      </a:r>
                      <a:r>
                        <a:rPr lang="en-US" sz="1900" b="1" baseline="0" dirty="0" smtClean="0"/>
                        <a:t> CLASSIFIED</a:t>
                      </a:r>
                      <a:endParaRPr lang="en-US" sz="1900" b="1" dirty="0" smtClean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REL TO CJTF-23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1107959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BE: SRNTGT074  CATCODE: 9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MIDB GEO: N67 32.700 E033 44.530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ICOD: 2011-07-01</a:t>
                      </a:r>
                      <a:r>
                        <a:rPr lang="nb-NO" sz="1500" b="1" baseline="0" dirty="0" smtClean="0"/>
                        <a:t> </a:t>
                      </a:r>
                      <a:r>
                        <a:rPr lang="nb-NO" sz="1500" b="1" dirty="0" smtClean="0"/>
                        <a:t>DOI: 2011-05-12</a:t>
                      </a:r>
                      <a:endParaRPr lang="nb-NO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/>
                        <a:t>DECL ON: 2061-01-01(+50 YEARS)</a:t>
                      </a:r>
                      <a:endParaRPr lang="en-US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8796126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13" name="Google Shape;213;p23"/>
          <p:cNvSpPr txBox="1"/>
          <p:nvPr/>
        </p:nvSpPr>
        <p:spPr>
          <a:xfrm>
            <a:off x="0" y="1006657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 smtClean="0"/>
              <a:t>OPAC CLASSIFIED</a:t>
            </a:r>
          </a:p>
          <a:p>
            <a:pPr lvl="0" algn="ctr"/>
            <a:r>
              <a:rPr lang="en-US" b="1" dirty="0" smtClean="0"/>
              <a:t>REL TO CJTF-23</a:t>
            </a:r>
            <a:endParaRPr lang="en-US" b="1" dirty="0"/>
          </a:p>
        </p:txBody>
      </p:sp>
      <p:sp>
        <p:nvSpPr>
          <p:cNvPr id="214" name="Google Shape;214;p23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</p:txBody>
      </p:sp>
      <p:graphicFrame>
        <p:nvGraphicFramePr>
          <p:cNvPr id="215" name="Google Shape;215;p23"/>
          <p:cNvGraphicFramePr/>
          <p:nvPr/>
        </p:nvGraphicFramePr>
        <p:xfrm>
          <a:off x="25" y="2625285"/>
          <a:ext cx="15119925" cy="34135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/>
                <a:gridCol w="2864850"/>
                <a:gridCol w="1228650"/>
                <a:gridCol w="2704075"/>
                <a:gridCol w="2704075"/>
                <a:gridCol w="4521725"/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 dirty="0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err="1" smtClean="0">
                          <a:solidFill>
                            <a:schemeClr val="dk1"/>
                          </a:solidFill>
                        </a:rPr>
                        <a:t>Fuel</a:t>
                      </a: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 Tank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N/A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N/A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247˚/680ft</a:t>
                      </a:r>
                      <a:r>
                        <a:rPr lang="nb-NO" baseline="0" dirty="0" smtClean="0"/>
                        <a:t> from DPI D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err="1" smtClean="0"/>
                        <a:t>Storage</a:t>
                      </a:r>
                      <a:r>
                        <a:rPr lang="nb-NO" dirty="0" smtClean="0"/>
                        <a:t> </a:t>
                      </a:r>
                      <a:r>
                        <a:rPr lang="nb-NO" dirty="0" err="1" smtClean="0"/>
                        <a:t>of</a:t>
                      </a:r>
                      <a:r>
                        <a:rPr lang="nb-NO" dirty="0" smtClean="0"/>
                        <a:t> </a:t>
                      </a:r>
                      <a:r>
                        <a:rPr lang="nb-NO" dirty="0" err="1" smtClean="0"/>
                        <a:t>fuel</a:t>
                      </a:r>
                      <a:r>
                        <a:rPr lang="nb-NO" dirty="0" smtClean="0"/>
                        <a:t>,</a:t>
                      </a:r>
                      <a:r>
                        <a:rPr lang="nb-NO" baseline="0" dirty="0" smtClean="0"/>
                        <a:t> </a:t>
                      </a:r>
                      <a:r>
                        <a:rPr lang="nb-NO" baseline="0" dirty="0" err="1" smtClean="0"/>
                        <a:t>can</a:t>
                      </a:r>
                      <a:r>
                        <a:rPr lang="nb-NO" baseline="0" dirty="0" smtClean="0"/>
                        <a:t> </a:t>
                      </a:r>
                      <a:r>
                        <a:rPr lang="nb-NO" baseline="0" dirty="0" err="1" smtClean="0"/>
                        <a:t>cause</a:t>
                      </a:r>
                      <a:r>
                        <a:rPr lang="nb-NO" baseline="0" dirty="0" smtClean="0"/>
                        <a:t> </a:t>
                      </a:r>
                      <a:r>
                        <a:rPr lang="nb-NO" baseline="0" dirty="0" err="1" smtClean="0"/>
                        <a:t>secondary</a:t>
                      </a:r>
                      <a:r>
                        <a:rPr lang="nb-NO" baseline="0" dirty="0" smtClean="0"/>
                        <a:t> </a:t>
                      </a:r>
                      <a:r>
                        <a:rPr lang="nb-NO" baseline="0" dirty="0" err="1" smtClean="0"/>
                        <a:t>explosions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pic>
        <p:nvPicPr>
          <p:cNvPr id="7" name="Picture 2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9123040" y="0"/>
            <a:ext cx="2234908" cy="189430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11" name="Rektangel 10"/>
          <p:cNvSpPr/>
          <p:nvPr/>
        </p:nvSpPr>
        <p:spPr>
          <a:xfrm>
            <a:off x="10307780" y="1306280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" name="Picture 3"/>
          <p:cNvPicPr>
            <a:picLocks noChangeAspect="1" noChangeArrowheads="1"/>
          </p:cNvPicPr>
          <p:nvPr/>
        </p:nvPicPr>
        <p:blipFill>
          <a:blip r:embed="rId3" cstate="screen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7938716" y="1915296"/>
            <a:ext cx="7180634" cy="4165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256" name="Google Shape;256;p26"/>
          <p:cNvGraphicFramePr/>
          <p:nvPr/>
        </p:nvGraphicFramePr>
        <p:xfrm>
          <a:off x="0" y="0"/>
          <a:ext cx="15120000" cy="10692163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/>
                <a:gridCol w="6659175"/>
                <a:gridCol w="2243000"/>
                <a:gridCol w="3758350"/>
              </a:tblGrid>
              <a:tr h="79210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 smtClean="0"/>
                        <a:t>Apatite West Vehicle Factory, SRN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 smtClean="0"/>
                        <a:t>BATTLE </a:t>
                      </a:r>
                      <a:r>
                        <a:rPr lang="fr" sz="2000" b="1" dirty="0"/>
                        <a:t>DAMAGE ASSESSMENT GRAPHIC [X]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OPAC</a:t>
                      </a:r>
                      <a:r>
                        <a:rPr lang="en-US" sz="1900" b="1" baseline="0" dirty="0" smtClean="0"/>
                        <a:t> CLASSIFIED</a:t>
                      </a:r>
                      <a:endParaRPr lang="en-US" sz="1900" b="1" dirty="0" smtClean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REL TO CJTF-23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1107470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BE: SRNTGT074  CATCODE: 9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MIDB GEO: N67 32.700 E033 44.530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ICOD: 2011-XX-XX</a:t>
                      </a:r>
                      <a:r>
                        <a:rPr lang="nb-NO" sz="1500" b="1" baseline="0" dirty="0" smtClean="0"/>
                        <a:t> </a:t>
                      </a:r>
                      <a:r>
                        <a:rPr lang="nb-NO" sz="1500" b="1" dirty="0" smtClean="0"/>
                        <a:t>DOI: 2011-XX-XX</a:t>
                      </a:r>
                      <a:endParaRPr lang="nb-NO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/>
                        <a:t>DECL ON: 2061-01-01(+50 YEARS)</a:t>
                      </a:r>
                      <a:endParaRPr lang="en-US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8792243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258" name="Google Shape;258;p26"/>
          <p:cNvGrpSpPr/>
          <p:nvPr/>
        </p:nvGrpSpPr>
        <p:grpSpPr>
          <a:xfrm>
            <a:off x="207725" y="2629564"/>
            <a:ext cx="519600" cy="1236436"/>
            <a:chOff x="4246325" y="4458364"/>
            <a:chExt cx="519600" cy="1236436"/>
          </a:xfrm>
        </p:grpSpPr>
        <p:cxnSp>
          <p:nvCxnSpPr>
            <p:cNvPr id="259" name="Google Shape;259;p26"/>
            <p:cNvCxnSpPr/>
            <p:nvPr/>
          </p:nvCxnSpPr>
          <p:spPr>
            <a:xfrm rot="10800000">
              <a:off x="4246325" y="4458364"/>
              <a:ext cx="17400" cy="1080000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60" name="Google Shape;260;p26"/>
            <p:cNvSpPr txBox="1"/>
            <p:nvPr/>
          </p:nvSpPr>
          <p:spPr>
            <a:xfrm>
              <a:off x="4263725" y="5048300"/>
              <a:ext cx="502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 b="1"/>
                <a:t>N</a:t>
              </a:r>
              <a:endParaRPr sz="3000" b="1"/>
            </a:p>
          </p:txBody>
        </p:sp>
      </p:grpSp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>
                  <a:solidFill>
                    <a:schemeClr val="dk1"/>
                  </a:solidFill>
                </a:rPr>
                <a:t>TARGET OBJECTIVE</a:t>
              </a:r>
              <a:endParaRPr b="1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>
                  <a:solidFill>
                    <a:schemeClr val="dk1"/>
                  </a:solidFill>
                </a:rPr>
                <a:t>DAMAGE/CHANGE ASSESSMENT</a:t>
              </a:r>
              <a:endParaRPr b="1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>
                  <a:solidFill>
                    <a:schemeClr val="dk1"/>
                  </a:solidFill>
                </a:rPr>
                <a:t>JDPI:[XXXXXX]</a:t>
              </a:r>
              <a:endParaRPr b="1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056181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/>
              <a:t>BDA REMARK: [CLASSIFICATION] [DISSEMINATION]</a:t>
            </a:r>
            <a:r>
              <a:rPr lang="fr" b="1"/>
              <a:t> </a:t>
            </a:r>
            <a:r>
              <a:rPr lang="fr"/>
              <a:t>Assessment: Physical Damage/change, Collateral Damage, Functional Damage/change, Munitions Effectiveness, Reattack Recommendation, Additional/Collateral Effects</a:t>
            </a:r>
            <a:endParaRPr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056181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 smtClean="0"/>
              <a:t>OPAC CLASSIFIED</a:t>
            </a:r>
          </a:p>
          <a:p>
            <a:pPr lvl="0" algn="ctr"/>
            <a:r>
              <a:rPr lang="en-US" b="1" dirty="0" smtClean="0"/>
              <a:t>REL TO CJTF-23</a:t>
            </a:r>
            <a:endParaRPr lang="en-US" b="1" dirty="0"/>
          </a:p>
        </p:txBody>
      </p:sp>
      <p:sp>
        <p:nvSpPr>
          <p:cNvPr id="266" name="Google Shape;266;p26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pic>
        <p:nvPicPr>
          <p:cNvPr id="16" name="Picture 2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  <p:grpSp>
        <p:nvGrpSpPr>
          <p:cNvPr id="20" name="Google Shape;157;p20"/>
          <p:cNvGrpSpPr/>
          <p:nvPr/>
        </p:nvGrpSpPr>
        <p:grpSpPr>
          <a:xfrm>
            <a:off x="14331001" y="2196013"/>
            <a:ext cx="519600" cy="1236436"/>
            <a:chOff x="4246325" y="4458364"/>
            <a:chExt cx="519600" cy="1236436"/>
          </a:xfrm>
        </p:grpSpPr>
        <p:cxnSp>
          <p:nvCxnSpPr>
            <p:cNvPr id="21" name="Google Shape;158;p20"/>
            <p:cNvCxnSpPr/>
            <p:nvPr/>
          </p:nvCxnSpPr>
          <p:spPr>
            <a:xfrm rot="10800000">
              <a:off x="4246325" y="4458364"/>
              <a:ext cx="17400" cy="1080000"/>
            </a:xfrm>
            <a:prstGeom prst="straightConnector1">
              <a:avLst/>
            </a:prstGeom>
            <a:noFill/>
            <a:ln w="38100" cap="flat" cmpd="sng">
              <a:solidFill>
                <a:schemeClr val="bg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2" name="Google Shape;159;p20"/>
            <p:cNvSpPr txBox="1"/>
            <p:nvPr/>
          </p:nvSpPr>
          <p:spPr>
            <a:xfrm>
              <a:off x="4263725" y="5048300"/>
              <a:ext cx="502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 b="1" dirty="0">
                  <a:solidFill>
                    <a:schemeClr val="bg1"/>
                  </a:solidFill>
                </a:rPr>
                <a:t>N</a:t>
              </a:r>
              <a:endParaRPr sz="3000" b="1">
                <a:solidFill>
                  <a:schemeClr val="bg1"/>
                </a:solidFill>
              </a:endParaRPr>
            </a:p>
          </p:txBody>
        </p:sp>
      </p:grpSp>
      <p:pic>
        <p:nvPicPr>
          <p:cNvPr id="23" name="Picture 3"/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9123040" y="0"/>
            <a:ext cx="2234908" cy="189430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24" name="Rektangel 23"/>
          <p:cNvSpPr/>
          <p:nvPr/>
        </p:nvSpPr>
        <p:spPr>
          <a:xfrm>
            <a:off x="10307780" y="1306280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</TotalTime>
  <Words>1007</Words>
  <PresentationFormat>Egendefinert</PresentationFormat>
  <Paragraphs>264</Paragraphs>
  <Slides>8</Slides>
  <Notes>8</Notes>
  <HiddenSlides>0</HiddenSlides>
  <MMClips>0</MMClips>
  <ScaleCrop>false</ScaleCrop>
  <HeadingPairs>
    <vt:vector size="6" baseType="variant">
      <vt:variant>
        <vt:lpstr>Brukte skrifter</vt:lpstr>
      </vt:variant>
      <vt:variant>
        <vt:i4>1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8</vt:i4>
      </vt:variant>
    </vt:vector>
  </HeadingPairs>
  <TitlesOfParts>
    <vt:vector size="10" baseType="lpstr">
      <vt:lpstr>Arial</vt:lpstr>
      <vt:lpstr>Simple Light</vt:lpstr>
      <vt:lpstr>TARGET FOLDER  SRNTGT074  Apatite West Vehicle Factory, SRN</vt:lpstr>
      <vt:lpstr>Lysbilde 2</vt:lpstr>
      <vt:lpstr>Lysbilde 3</vt:lpstr>
      <vt:lpstr>Lysbilde 4</vt:lpstr>
      <vt:lpstr>Lysbilde 5</vt:lpstr>
      <vt:lpstr>Lysbilde 6</vt:lpstr>
      <vt:lpstr>Lysbilde 7</vt:lpstr>
      <vt:lpstr>Lysbilde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SRNTGT074 Apatite West Vehicle Factory</dc:title>
  <dc:subject>SRNTGT074 Apatite West Vehicle Factory</dc:subject>
  <dc:creator>132nd Virtual Wing;VIS</dc:creator>
  <cp:lastModifiedBy>Frode Nakken</cp:lastModifiedBy>
  <cp:revision>39</cp:revision>
  <dcterms:modified xsi:type="dcterms:W3CDTF">2025-03-18T19:39:34Z</dcterms:modified>
</cp:coreProperties>
</file>